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comment1.xml" ContentType="application/vnd.openxmlformats-officedocument.presentationml.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comments/comment2.xml" ContentType="application/vnd.openxmlformats-officedocument.presentationml.comments+xml"/>
  <Override PartName="/ppt/notesSlides/notesSlide5.xml" ContentType="application/vnd.openxmlformats-officedocument.presentationml.notesSlide+xml"/>
  <Override PartName="/ppt/comments/comment3.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4"/>
  </p:notesMasterIdLst>
  <p:sldIdLst>
    <p:sldId id="256" r:id="rId2"/>
    <p:sldId id="309" r:id="rId3"/>
    <p:sldId id="308" r:id="rId4"/>
    <p:sldId id="409" r:id="rId5"/>
    <p:sldId id="271" r:id="rId6"/>
    <p:sldId id="412" r:id="rId7"/>
    <p:sldId id="411" r:id="rId8"/>
    <p:sldId id="410" r:id="rId9"/>
    <p:sldId id="272" r:id="rId10"/>
    <p:sldId id="273" r:id="rId11"/>
    <p:sldId id="353" r:id="rId12"/>
    <p:sldId id="269" r:id="rId13"/>
    <p:sldId id="355" r:id="rId14"/>
    <p:sldId id="354" r:id="rId15"/>
    <p:sldId id="292" r:id="rId16"/>
    <p:sldId id="293" r:id="rId17"/>
    <p:sldId id="413" r:id="rId18"/>
    <p:sldId id="310" r:id="rId19"/>
    <p:sldId id="311" r:id="rId20"/>
    <p:sldId id="312" r:id="rId21"/>
    <p:sldId id="307" r:id="rId22"/>
    <p:sldId id="306"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irk" initials="KK" lastIdx="14" clrIdx="0"/>
  <p:cmAuthor id="2" name="MUNIR" initials="M" lastIdx="7" clrIdx="1">
    <p:extLst>
      <p:ext uri="{19B8F6BF-5375-455C-9EA6-DF929625EA0E}">
        <p15:presenceInfo xmlns:p15="http://schemas.microsoft.com/office/powerpoint/2012/main" userId="bdedda3c4f62c60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1" d="100"/>
          <a:sy n="101" d="100"/>
        </p:scale>
        <p:origin x="1836" y="10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6-11-30T17:39:36.481" idx="10">
    <p:pos x="10" y="10"/>
    <p:text>Also, you need to label what the axes are. It looks like each row is a 16-bit word in the same address, and a different row is at a different address. </p:text>
  </p:cm>
</p:cmLst>
</file>

<file path=ppt/comments/comment2.xml><?xml version="1.0" encoding="utf-8"?>
<p:cmLst xmlns:a="http://schemas.openxmlformats.org/drawingml/2006/main" xmlns:r="http://schemas.openxmlformats.org/officeDocument/2006/relationships" xmlns:p="http://schemas.openxmlformats.org/presentationml/2006/main">
  <p:cm authorId="1" dt="2016-11-30T17:38:33.707" idx="9">
    <p:pos x="10" y="10"/>
    <p:text>You need to make the notion of an array of logical bits more clear. Then, show what single bit upsets look like. Then, point out that geometries can cause multiple bit upsets at a single address, or single bit upsets in multiple addresses.
Then, point out that upsets to the addressing logic can cause really strange upsets.
You're putting lots of stuff into this chart because you work with it day in and day out. You're going to have to hold their hand a little...</p:text>
  </p:cm>
</p:cmLst>
</file>

<file path=ppt/comments/comment3.xml><?xml version="1.0" encoding="utf-8"?>
<p:cmLst xmlns:a="http://schemas.openxmlformats.org/drawingml/2006/main" xmlns:r="http://schemas.openxmlformats.org/officeDocument/2006/relationships" xmlns:p="http://schemas.openxmlformats.org/presentationml/2006/main">
  <p:cm authorId="1" dt="2016-11-30T17:39:36.481" idx="10">
    <p:pos x="10" y="10"/>
    <p:text>Also, you need to label what the axes are. It looks like each row is a 16-bit word in the same address, and a different row is at a different address. </p:text>
  </p:cm>
  <p:cm authorId="2" dt="2016-12-03T10:41:06.956" idx="7">
    <p:pos x="10" y="106"/>
    <p:text>done</p:text>
    <p:extLst>
      <p:ext uri="{C676402C-5697-4E1C-873F-D02D1690AC5C}">
        <p15:threadingInfo xmlns:p15="http://schemas.microsoft.com/office/powerpoint/2012/main" timeZoneBias="480">
          <p15:parentCm authorId="1" idx="10"/>
        </p15:threadingInfo>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2E67E59-CCAD-483A-B4F9-3FE675021619}" type="datetimeFigureOut">
              <a:rPr lang="en-US" smtClean="0"/>
              <a:pPr/>
              <a:t>1/14/2019</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29E5E97-28E4-4956-8D77-CC907798D85C}"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memory consists of 8 banks, each bank of 256 x 64 rows.  Each row consists of 32 x 32 columns with 8 bits / column, as shown in Figure 6.  Error details can be seen down to the bit level for each run.</a:t>
            </a:r>
            <a:endParaRPr lang="en-US" dirty="0"/>
          </a:p>
        </p:txBody>
      </p:sp>
      <p:sp>
        <p:nvSpPr>
          <p:cNvPr id="4" name="Slide Number Placeholder 3"/>
          <p:cNvSpPr>
            <a:spLocks noGrp="1"/>
          </p:cNvSpPr>
          <p:nvPr>
            <p:ph type="sldNum" sz="quarter" idx="10"/>
          </p:nvPr>
        </p:nvSpPr>
        <p:spPr/>
        <p:txBody>
          <a:bodyPr/>
          <a:lstStyle/>
          <a:p>
            <a:fld id="{6F15F952-E80E-4019-9BAE-5A3A366B9806}" type="slidenum">
              <a:rPr lang="en-US" smtClean="0"/>
              <a:pPr/>
              <a:t>11</a:t>
            </a:fld>
            <a:endParaRPr lang="en-US" dirty="0"/>
          </a:p>
        </p:txBody>
      </p:sp>
    </p:spTree>
    <p:extLst>
      <p:ext uri="{BB962C8B-B14F-4D97-AF65-F5344CB8AC3E}">
        <p14:creationId xmlns:p14="http://schemas.microsoft.com/office/powerpoint/2010/main" val="1943314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SEFIs in this definition is a bank or a row upset. Bank SEFIs are displayed in the error map as Red or Green color.  Red SEFI involves one or more rows, with many column and cell upsets. (The red and green errors shown in bank 1 are inherent defects induced during the thinning of the part). </a:t>
            </a:r>
            <a:endParaRPr lang="en-US" dirty="0"/>
          </a:p>
        </p:txBody>
      </p:sp>
      <p:sp>
        <p:nvSpPr>
          <p:cNvPr id="4" name="Slide Number Placeholder 3"/>
          <p:cNvSpPr>
            <a:spLocks noGrp="1"/>
          </p:cNvSpPr>
          <p:nvPr>
            <p:ph type="sldNum" sz="quarter" idx="10"/>
          </p:nvPr>
        </p:nvSpPr>
        <p:spPr/>
        <p:txBody>
          <a:bodyPr/>
          <a:lstStyle/>
          <a:p>
            <a:fld id="{6F15F952-E80E-4019-9BAE-5A3A366B9806}" type="slidenum">
              <a:rPr lang="en-US" smtClean="0"/>
              <a:pPr/>
              <a:t>13</a:t>
            </a:fld>
            <a:endParaRPr lang="en-US" dirty="0"/>
          </a:p>
        </p:txBody>
      </p:sp>
    </p:spTree>
    <p:extLst>
      <p:ext uri="{BB962C8B-B14F-4D97-AF65-F5344CB8AC3E}">
        <p14:creationId xmlns:p14="http://schemas.microsoft.com/office/powerpoint/2010/main" val="12199076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are the </a:t>
            </a:r>
            <a:r>
              <a:rPr lang="en-US" dirty="0" err="1"/>
              <a:t>coulmns</a:t>
            </a:r>
            <a:r>
              <a:rPr lang="en-US" dirty="0"/>
              <a:t> in one row.  Above the image is the number of bits in a column.  In this case it is 8-bits per column</a:t>
            </a:r>
          </a:p>
        </p:txBody>
      </p:sp>
      <p:sp>
        <p:nvSpPr>
          <p:cNvPr id="4" name="Slide Number Placeholder 3"/>
          <p:cNvSpPr>
            <a:spLocks noGrp="1"/>
          </p:cNvSpPr>
          <p:nvPr>
            <p:ph type="sldNum" sz="quarter" idx="10"/>
          </p:nvPr>
        </p:nvSpPr>
        <p:spPr/>
        <p:txBody>
          <a:bodyPr/>
          <a:lstStyle/>
          <a:p>
            <a:fld id="{6F15F952-E80E-4019-9BAE-5A3A366B9806}" type="slidenum">
              <a:rPr lang="en-US" smtClean="0"/>
              <a:pPr/>
              <a:t>14</a:t>
            </a:fld>
            <a:endParaRPr lang="en-US" dirty="0"/>
          </a:p>
        </p:txBody>
      </p:sp>
    </p:spTree>
    <p:extLst>
      <p:ext uri="{BB962C8B-B14F-4D97-AF65-F5344CB8AC3E}">
        <p14:creationId xmlns:p14="http://schemas.microsoft.com/office/powerpoint/2010/main" val="28466306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An ion impinging on a memory device may upset many cells by direct hit to the cell array or by hitting an address bit</a:t>
            </a:r>
          </a:p>
        </p:txBody>
      </p:sp>
      <p:sp>
        <p:nvSpPr>
          <p:cNvPr id="4" name="Slide Number Placeholder 3"/>
          <p:cNvSpPr>
            <a:spLocks noGrp="1"/>
          </p:cNvSpPr>
          <p:nvPr>
            <p:ph type="sldNum" sz="quarter" idx="10"/>
          </p:nvPr>
        </p:nvSpPr>
        <p:spPr/>
        <p:txBody>
          <a:bodyPr/>
          <a:lstStyle/>
          <a:p>
            <a:fld id="{6F15F952-E80E-4019-9BAE-5A3A366B9806}" type="slidenum">
              <a:rPr lang="en-US" smtClean="0"/>
              <a:pPr/>
              <a:t>15</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A</a:t>
            </a:r>
            <a:r>
              <a:rPr lang="en-US" baseline="0" dirty="0"/>
              <a:t> glancing angle hit may upset two bits in the same word. This is called d</a:t>
            </a:r>
            <a:r>
              <a:rPr lang="en-US" dirty="0"/>
              <a:t>ouble bit upset (DEU).  With</a:t>
            </a:r>
            <a:r>
              <a:rPr lang="en-US" baseline="0" dirty="0"/>
              <a:t> newer nm devices, the glancing angle may not be as steep as older ones. </a:t>
            </a:r>
            <a:endParaRPr lang="en-US" dirty="0"/>
          </a:p>
        </p:txBody>
      </p:sp>
      <p:sp>
        <p:nvSpPr>
          <p:cNvPr id="4" name="Slide Number Placeholder 3"/>
          <p:cNvSpPr>
            <a:spLocks noGrp="1"/>
          </p:cNvSpPr>
          <p:nvPr>
            <p:ph type="sldNum" sz="quarter" idx="10"/>
          </p:nvPr>
        </p:nvSpPr>
        <p:spPr/>
        <p:txBody>
          <a:bodyPr/>
          <a:lstStyle/>
          <a:p>
            <a:fld id="{6F15F952-E80E-4019-9BAE-5A3A366B9806}" type="slidenum">
              <a:rPr lang="en-US" smtClean="0"/>
              <a:pPr/>
              <a:t>16</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5D64C84-9DB4-492E-B185-9516AA21EE43}" type="datetime1">
              <a:rPr lang="en-US" smtClean="0"/>
              <a:t>1/14/2019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17251CE-B7B7-40E7-9170-08E363561610}"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7EBA7F0-D408-4D22-9C6D-C6B074816F50}" type="datetime1">
              <a:rPr lang="en-US" smtClean="0"/>
              <a:t>1/14/2019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17251CE-B7B7-40E7-9170-08E363561610}"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61DFF89-5B3F-4733-9258-26401B7F8A2A}" type="datetime1">
              <a:rPr lang="en-US" smtClean="0"/>
              <a:t>1/14/2019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17251CE-B7B7-40E7-9170-08E363561610}"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F9C24C9-24C6-4CCC-AA4F-D0B306F8C71A}" type="datetime1">
              <a:rPr lang="en-US" smtClean="0"/>
              <a:t>1/14/2019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17251CE-B7B7-40E7-9170-08E363561610}"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1C55153-780B-42EA-BE41-77DF83551C47}" type="datetime1">
              <a:rPr lang="en-US" smtClean="0"/>
              <a:t>1/14/2019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17251CE-B7B7-40E7-9170-08E363561610}"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8F158C5-EACD-45EC-9BA4-CA6FD7613894}" type="datetime1">
              <a:rPr lang="en-US" smtClean="0"/>
              <a:t>1/14/2019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17251CE-B7B7-40E7-9170-08E363561610}"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31AE61C-B05D-476A-BDAC-7E376279F9DD}" type="datetime1">
              <a:rPr lang="en-US" smtClean="0"/>
              <a:t>1/14/2019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17251CE-B7B7-40E7-9170-08E363561610}"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1D4201E-22E4-439B-AFCD-1663654D4F6A}" type="datetime1">
              <a:rPr lang="en-US" smtClean="0"/>
              <a:t>1/14/2019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17251CE-B7B7-40E7-9170-08E363561610}"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219287A-FC96-4019-BCE7-68BF389ECDC6}" type="datetime1">
              <a:rPr lang="en-US" smtClean="0"/>
              <a:t>1/14/2019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17251CE-B7B7-40E7-9170-08E363561610}"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8400DA2-C1FA-4372-8F4F-A6ABF66A9317}" type="datetime1">
              <a:rPr lang="en-US" smtClean="0"/>
              <a:t>1/14/2019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17251CE-B7B7-40E7-9170-08E363561610}"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7ED9266-E5F1-489D-A555-B6F14447AE3E}" type="datetime1">
              <a:rPr lang="en-US" smtClean="0"/>
              <a:t>1/14/2019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17251CE-B7B7-40E7-9170-08E363561610}"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84C6A0E-E263-46A2-BE30-792C593223F2}" type="datetime1">
              <a:rPr lang="en-US" smtClean="0"/>
              <a:t>1/14/2019</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17251CE-B7B7-40E7-9170-08E363561610}"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sdramupsets.com/" TargetMode="External"/><Relationship Id="rId1" Type="http://schemas.openxmlformats.org/officeDocument/2006/relationships/slideLayout" Target="../slideLayouts/slideLayout2.xml"/><Relationship Id="rId4" Type="http://schemas.openxmlformats.org/officeDocument/2006/relationships/image" Target="cid:image003.jpg@01D14192.BF015020"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6.xml"/><Relationship Id="rId5" Type="http://schemas.openxmlformats.org/officeDocument/2006/relationships/comments" Target="../comments/comment1.xml"/><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comments" Target="../comments/comment2.xml"/><Relationship Id="rId5" Type="http://schemas.openxmlformats.org/officeDocument/2006/relationships/image" Target="../media/image12.png"/><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comments" Target="../comments/comment3.xml"/><Relationship Id="rId5" Type="http://schemas.openxmlformats.org/officeDocument/2006/relationships/image" Target="../media/image14.png"/><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www.rad-data.net/"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hyperlink" Target="http://www.rad-data.net/" TargetMode="External"/><Relationship Id="rId2" Type="http://schemas.openxmlformats.org/officeDocument/2006/relationships/hyperlink" Target="mailto:munir@rad-data.net"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The Radiation Group</a:t>
            </a:r>
          </a:p>
        </p:txBody>
      </p:sp>
      <p:sp>
        <p:nvSpPr>
          <p:cNvPr id="3" name="Subtitle 2"/>
          <p:cNvSpPr>
            <a:spLocks noGrp="1"/>
          </p:cNvSpPr>
          <p:nvPr>
            <p:ph type="subTitle" idx="1"/>
          </p:nvPr>
        </p:nvSpPr>
        <p:spPr/>
        <p:txBody>
          <a:bodyPr/>
          <a:lstStyle/>
          <a:p>
            <a:r>
              <a:rPr lang="en-US" dirty="0"/>
              <a:t>Munir Shoga</a:t>
            </a:r>
          </a:p>
          <a:p>
            <a:r>
              <a:rPr lang="en-US" dirty="0"/>
              <a:t>The Radiation Group, Inc.</a:t>
            </a:r>
          </a:p>
          <a:p>
            <a:r>
              <a:rPr lang="en-US" dirty="0"/>
              <a:t>January, 2019</a:t>
            </a:r>
          </a:p>
        </p:txBody>
      </p:sp>
      <p:pic>
        <p:nvPicPr>
          <p:cNvPr id="7" name="Picture 6">
            <a:extLst>
              <a:ext uri="{FF2B5EF4-FFF2-40B4-BE49-F238E27FC236}">
                <a16:creationId xmlns:a16="http://schemas.microsoft.com/office/drawing/2014/main" id="{2C1E6788-8C36-486E-974F-0C4EAA742A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66256" y="371475"/>
            <a:ext cx="791944" cy="998538"/>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Richard’s SEU Test System</a:t>
            </a:r>
          </a:p>
        </p:txBody>
      </p:sp>
      <p:sp>
        <p:nvSpPr>
          <p:cNvPr id="2" name="Content Placeholder 1">
            <a:extLst>
              <a:ext uri="{FF2B5EF4-FFF2-40B4-BE49-F238E27FC236}">
                <a16:creationId xmlns:a16="http://schemas.microsoft.com/office/drawing/2014/main" id="{3B432764-D76E-43DB-96B2-CA4BD212EC86}"/>
              </a:ext>
            </a:extLst>
          </p:cNvPr>
          <p:cNvSpPr>
            <a:spLocks noGrp="1"/>
          </p:cNvSpPr>
          <p:nvPr>
            <p:ph idx="1"/>
          </p:nvPr>
        </p:nvSpPr>
        <p:spPr>
          <a:xfrm>
            <a:off x="457200" y="1692276"/>
            <a:ext cx="8229600" cy="4433887"/>
          </a:xfrm>
        </p:spPr>
        <p:txBody>
          <a:bodyPr>
            <a:normAutofit lnSpcReduction="10000"/>
          </a:bodyPr>
          <a:lstStyle/>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t>    The website is </a:t>
            </a:r>
            <a:r>
              <a:rPr lang="en-US" dirty="0">
                <a:hlinkClick r:id="rId2"/>
              </a:rPr>
              <a:t>www.sdramupsets.com</a:t>
            </a:r>
            <a:endParaRPr lang="en-US" dirty="0"/>
          </a:p>
        </p:txBody>
      </p:sp>
      <p:sp>
        <p:nvSpPr>
          <p:cNvPr id="1028" name="Rectangle 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027" name="Picture 1" descr="cid:image003.jpg@01D14192.BF015020"/>
          <p:cNvPicPr>
            <a:picLocks noChangeAspect="1" noChangeArrowheads="1"/>
          </p:cNvPicPr>
          <p:nvPr/>
        </p:nvPicPr>
        <p:blipFill>
          <a:blip r:embed="rId3" r:link="rId4"/>
          <a:srcRect/>
          <a:stretch>
            <a:fillRect/>
          </a:stretch>
        </p:blipFill>
        <p:spPr bwMode="auto">
          <a:xfrm>
            <a:off x="1371600" y="1524001"/>
            <a:ext cx="4800600" cy="3626122"/>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199"/>
            <a:ext cx="8229600" cy="1143000"/>
          </a:xfrm>
        </p:spPr>
        <p:txBody>
          <a:bodyPr>
            <a:noAutofit/>
          </a:bodyPr>
          <a:lstStyle/>
          <a:p>
            <a:pPr algn="l"/>
            <a:r>
              <a:rPr lang="en-US" sz="3600" dirty="0"/>
              <a:t>A Screen Shot of a SDRAM Memory</a:t>
            </a:r>
            <a:br>
              <a:rPr lang="en-US" sz="3600" dirty="0"/>
            </a:br>
            <a:r>
              <a:rPr lang="en-US" sz="3600" dirty="0"/>
              <a:t> Showing 8 Banks</a:t>
            </a:r>
          </a:p>
        </p:txBody>
      </p:sp>
      <p:sp>
        <p:nvSpPr>
          <p:cNvPr id="3" name="Slide Number Placeholder 2"/>
          <p:cNvSpPr>
            <a:spLocks noGrp="1"/>
          </p:cNvSpPr>
          <p:nvPr>
            <p:ph type="sldNum" sz="quarter" idx="12"/>
          </p:nvPr>
        </p:nvSpPr>
        <p:spPr/>
        <p:txBody>
          <a:bodyPr/>
          <a:lstStyle/>
          <a:p>
            <a:fld id="{DE59FDEE-1E3D-44FA-88B8-CBBAA9F9CACE}" type="slidenum">
              <a:rPr lang="en-US" smtClean="0"/>
              <a:pPr/>
              <a:t>11</a:t>
            </a:fld>
            <a:endParaRPr lang="en-US" dirty="0"/>
          </a:p>
        </p:txBody>
      </p:sp>
      <p:pic>
        <p:nvPicPr>
          <p:cNvPr id="4" name="Picture 3"/>
          <p:cNvPicPr>
            <a:picLocks noChangeAspect="1"/>
          </p:cNvPicPr>
          <p:nvPr/>
        </p:nvPicPr>
        <p:blipFill>
          <a:blip r:embed="rId3"/>
          <a:stretch>
            <a:fillRect/>
          </a:stretch>
        </p:blipFill>
        <p:spPr>
          <a:xfrm>
            <a:off x="995363" y="1600200"/>
            <a:ext cx="7081837" cy="4388132"/>
          </a:xfrm>
          <a:prstGeom prst="rect">
            <a:avLst/>
          </a:prstGeom>
        </p:spPr>
      </p:pic>
      <p:pic>
        <p:nvPicPr>
          <p:cNvPr id="5" name="Picture 4"/>
          <p:cNvPicPr>
            <a:picLocks noChangeAspect="1" noChangeArrowheads="1"/>
          </p:cNvPicPr>
          <p:nvPr/>
        </p:nvPicPr>
        <p:blipFill>
          <a:blip r:embed="rId4" cstate="print"/>
          <a:srcRect/>
          <a:stretch>
            <a:fillRect/>
          </a:stretch>
        </p:blipFill>
        <p:spPr bwMode="auto">
          <a:xfrm>
            <a:off x="7848600" y="152400"/>
            <a:ext cx="802090" cy="990600"/>
          </a:xfrm>
          <a:prstGeom prst="rect">
            <a:avLst/>
          </a:prstGeom>
          <a:noFill/>
          <a:ln w="9525">
            <a:noFill/>
            <a:miter lim="800000"/>
            <a:headEnd/>
            <a:tailEnd/>
          </a:ln>
          <a:effectLst/>
        </p:spPr>
      </p:pic>
      <p:cxnSp>
        <p:nvCxnSpPr>
          <p:cNvPr id="6" name="Straight Connector 5"/>
          <p:cNvCxnSpPr/>
          <p:nvPr/>
        </p:nvCxnSpPr>
        <p:spPr>
          <a:xfrm rot="10800000">
            <a:off x="0" y="1219200"/>
            <a:ext cx="9144000" cy="1588"/>
          </a:xfrm>
          <a:prstGeom prst="line">
            <a:avLst/>
          </a:prstGeom>
          <a:ln w="5080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487503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Memory Error Map</a:t>
            </a:r>
          </a:p>
        </p:txBody>
      </p:sp>
      <p:pic>
        <p:nvPicPr>
          <p:cNvPr id="5122" name="Picture 2"/>
          <p:cNvPicPr>
            <a:picLocks noChangeAspect="1" noChangeArrowheads="1"/>
          </p:cNvPicPr>
          <p:nvPr/>
        </p:nvPicPr>
        <p:blipFill>
          <a:blip r:embed="rId2" cstate="print"/>
          <a:srcRect/>
          <a:stretch>
            <a:fillRect/>
          </a:stretch>
        </p:blipFill>
        <p:spPr bwMode="auto">
          <a:xfrm>
            <a:off x="381000" y="1524000"/>
            <a:ext cx="8095593" cy="4953000"/>
          </a:xfrm>
          <a:prstGeom prst="rect">
            <a:avLst/>
          </a:prstGeom>
          <a:noFill/>
          <a:ln w="9525">
            <a:noFill/>
            <a:miter lim="800000"/>
            <a:headEnd/>
            <a:tailEnd/>
          </a:ln>
        </p:spPr>
      </p:pic>
      <p:pic>
        <p:nvPicPr>
          <p:cNvPr id="6" name="Picture 5">
            <a:extLst>
              <a:ext uri="{FF2B5EF4-FFF2-40B4-BE49-F238E27FC236}">
                <a16:creationId xmlns:a16="http://schemas.microsoft.com/office/drawing/2014/main" id="{F76CBAD6-7AE3-43FE-A30A-983FDF3761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66256" y="371475"/>
            <a:ext cx="791944" cy="998538"/>
          </a:xfrm>
          <a:prstGeom prst="rect">
            <a:avLst/>
          </a:prstGeom>
        </p:spPr>
      </p:pic>
      <p:sp>
        <p:nvSpPr>
          <p:cNvPr id="3" name="Slide Number Placeholder 2">
            <a:extLst>
              <a:ext uri="{FF2B5EF4-FFF2-40B4-BE49-F238E27FC236}">
                <a16:creationId xmlns:a16="http://schemas.microsoft.com/office/drawing/2014/main" id="{113DF3F3-C784-40AB-BD65-6E0961CB97F3}"/>
              </a:ext>
            </a:extLst>
          </p:cNvPr>
          <p:cNvSpPr>
            <a:spLocks noGrp="1"/>
          </p:cNvSpPr>
          <p:nvPr>
            <p:ph type="sldNum" sz="quarter" idx="12"/>
          </p:nvPr>
        </p:nvSpPr>
        <p:spPr/>
        <p:txBody>
          <a:bodyPr/>
          <a:lstStyle/>
          <a:p>
            <a:fld id="{317251CE-B7B7-40E7-9170-08E363561610}" type="slidenum">
              <a:rPr lang="en-US" smtClean="0"/>
              <a:pPr/>
              <a:t>12</a:t>
            </a:fld>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p:cNvCxnSpPr/>
          <p:nvPr/>
        </p:nvCxnSpPr>
        <p:spPr>
          <a:xfrm rot="10800000">
            <a:off x="0" y="1219200"/>
            <a:ext cx="9144000" cy="1588"/>
          </a:xfrm>
          <a:prstGeom prst="line">
            <a:avLst/>
          </a:prstGeom>
          <a:ln w="50800">
            <a:solidFill>
              <a:srgbClr val="00B050"/>
            </a:solidFill>
          </a:ln>
        </p:spPr>
        <p:style>
          <a:lnRef idx="1">
            <a:schemeClr val="accent1"/>
          </a:lnRef>
          <a:fillRef idx="0">
            <a:schemeClr val="accent1"/>
          </a:fillRef>
          <a:effectRef idx="0">
            <a:schemeClr val="accent1"/>
          </a:effectRef>
          <a:fontRef idx="minor">
            <a:schemeClr val="tx1"/>
          </a:fontRef>
        </p:style>
      </p:cxnSp>
      <p:pic>
        <p:nvPicPr>
          <p:cNvPr id="3" name="Picture 2"/>
          <p:cNvPicPr>
            <a:picLocks noChangeAspect="1" noChangeArrowheads="1"/>
          </p:cNvPicPr>
          <p:nvPr/>
        </p:nvPicPr>
        <p:blipFill>
          <a:blip r:embed="rId3" cstate="print"/>
          <a:srcRect/>
          <a:stretch>
            <a:fillRect/>
          </a:stretch>
        </p:blipFill>
        <p:spPr bwMode="auto">
          <a:xfrm>
            <a:off x="7848600" y="152400"/>
            <a:ext cx="802090" cy="990600"/>
          </a:xfrm>
          <a:prstGeom prst="rect">
            <a:avLst/>
          </a:prstGeom>
          <a:noFill/>
          <a:ln w="9525">
            <a:noFill/>
            <a:miter lim="800000"/>
            <a:headEnd/>
            <a:tailEnd/>
          </a:ln>
          <a:effectLst/>
        </p:spPr>
      </p:pic>
      <p:sp>
        <p:nvSpPr>
          <p:cNvPr id="4" name="Title 3"/>
          <p:cNvSpPr>
            <a:spLocks noGrp="1"/>
          </p:cNvSpPr>
          <p:nvPr>
            <p:ph type="title"/>
          </p:nvPr>
        </p:nvSpPr>
        <p:spPr>
          <a:xfrm>
            <a:off x="457200" y="0"/>
            <a:ext cx="8229600" cy="1295400"/>
          </a:xfrm>
        </p:spPr>
        <p:txBody>
          <a:bodyPr>
            <a:noAutofit/>
          </a:bodyPr>
          <a:lstStyle/>
          <a:p>
            <a:pPr algn="l"/>
            <a:r>
              <a:rPr lang="en-US" sz="3600" dirty="0"/>
              <a:t>Single Event Functional Interrupt (SEFI)</a:t>
            </a:r>
            <a:endParaRPr lang="en-US" sz="3600" b="1" dirty="0"/>
          </a:p>
        </p:txBody>
      </p:sp>
      <p:sp>
        <p:nvSpPr>
          <p:cNvPr id="6" name="Slide Number Placeholder 5"/>
          <p:cNvSpPr>
            <a:spLocks noGrp="1"/>
          </p:cNvSpPr>
          <p:nvPr>
            <p:ph type="sldNum" sz="quarter" idx="12"/>
          </p:nvPr>
        </p:nvSpPr>
        <p:spPr/>
        <p:txBody>
          <a:bodyPr/>
          <a:lstStyle/>
          <a:p>
            <a:fld id="{DE59FDEE-1E3D-44FA-88B8-CBBAA9F9CACE}" type="slidenum">
              <a:rPr lang="en-US" smtClean="0"/>
              <a:pPr/>
              <a:t>13</a:t>
            </a:fld>
            <a:endParaRPr lang="en-US" dirty="0"/>
          </a:p>
        </p:txBody>
      </p:sp>
      <p:pic>
        <p:nvPicPr>
          <p:cNvPr id="35" name="Picture 34"/>
          <p:cNvPicPr>
            <a:picLocks noChangeAspect="1"/>
          </p:cNvPicPr>
          <p:nvPr/>
        </p:nvPicPr>
        <p:blipFill>
          <a:blip r:embed="rId4"/>
          <a:stretch>
            <a:fillRect/>
          </a:stretch>
        </p:blipFill>
        <p:spPr>
          <a:xfrm>
            <a:off x="457200" y="1676400"/>
            <a:ext cx="8080022" cy="4267200"/>
          </a:xfrm>
          <a:prstGeom prst="rect">
            <a:avLst/>
          </a:prstGeom>
        </p:spPr>
      </p:pic>
    </p:spTree>
    <p:extLst>
      <p:ext uri="{BB962C8B-B14F-4D97-AF65-F5344CB8AC3E}">
        <p14:creationId xmlns:p14="http://schemas.microsoft.com/office/powerpoint/2010/main" val="39536911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dirty="0"/>
              <a:t> </a:t>
            </a:r>
            <a:r>
              <a:rPr lang="en-US" sz="4000" dirty="0"/>
              <a:t>A Screen Shot of the Columns</a:t>
            </a:r>
            <a:br>
              <a:rPr lang="en-US" sz="4000" dirty="0"/>
            </a:br>
            <a:r>
              <a:rPr lang="en-US" sz="4000" dirty="0"/>
              <a:t> Making One Row</a:t>
            </a:r>
            <a:br>
              <a:rPr lang="en-US" dirty="0"/>
            </a:br>
            <a:endParaRPr lang="en-US" dirty="0"/>
          </a:p>
        </p:txBody>
      </p:sp>
      <p:sp>
        <p:nvSpPr>
          <p:cNvPr id="3" name="Slide Number Placeholder 2"/>
          <p:cNvSpPr>
            <a:spLocks noGrp="1"/>
          </p:cNvSpPr>
          <p:nvPr>
            <p:ph type="sldNum" sz="quarter" idx="12"/>
          </p:nvPr>
        </p:nvSpPr>
        <p:spPr/>
        <p:txBody>
          <a:bodyPr/>
          <a:lstStyle/>
          <a:p>
            <a:fld id="{DE59FDEE-1E3D-44FA-88B8-CBBAA9F9CACE}" type="slidenum">
              <a:rPr lang="en-US" smtClean="0"/>
              <a:pPr/>
              <a:t>14</a:t>
            </a:fld>
            <a:endParaRPr lang="en-US" dirty="0"/>
          </a:p>
        </p:txBody>
      </p:sp>
      <p:pic>
        <p:nvPicPr>
          <p:cNvPr id="4" name="Picture 3"/>
          <p:cNvPicPr/>
          <p:nvPr/>
        </p:nvPicPr>
        <p:blipFill>
          <a:blip r:embed="rId3" cstate="print"/>
          <a:srcRect/>
          <a:stretch>
            <a:fillRect/>
          </a:stretch>
        </p:blipFill>
        <p:spPr bwMode="auto">
          <a:xfrm>
            <a:off x="1981200" y="1765496"/>
            <a:ext cx="4572000" cy="4190999"/>
          </a:xfrm>
          <a:prstGeom prst="rect">
            <a:avLst/>
          </a:prstGeom>
          <a:noFill/>
          <a:ln w="9525">
            <a:noFill/>
            <a:miter lim="800000"/>
            <a:headEnd/>
            <a:tailEnd/>
          </a:ln>
        </p:spPr>
      </p:pic>
      <p:pic>
        <p:nvPicPr>
          <p:cNvPr id="5" name="Picture 4"/>
          <p:cNvPicPr>
            <a:picLocks noChangeAspect="1" noChangeArrowheads="1"/>
          </p:cNvPicPr>
          <p:nvPr/>
        </p:nvPicPr>
        <p:blipFill>
          <a:blip r:embed="rId4" cstate="print"/>
          <a:srcRect/>
          <a:stretch>
            <a:fillRect/>
          </a:stretch>
        </p:blipFill>
        <p:spPr bwMode="auto">
          <a:xfrm>
            <a:off x="7848600" y="152400"/>
            <a:ext cx="802090" cy="990600"/>
          </a:xfrm>
          <a:prstGeom prst="rect">
            <a:avLst/>
          </a:prstGeom>
          <a:noFill/>
          <a:ln w="9525">
            <a:noFill/>
            <a:miter lim="800000"/>
            <a:headEnd/>
            <a:tailEnd/>
          </a:ln>
          <a:effectLst/>
        </p:spPr>
      </p:pic>
      <p:cxnSp>
        <p:nvCxnSpPr>
          <p:cNvPr id="6" name="Straight Connector 5"/>
          <p:cNvCxnSpPr/>
          <p:nvPr/>
        </p:nvCxnSpPr>
        <p:spPr>
          <a:xfrm rot="10800000">
            <a:off x="0" y="1219200"/>
            <a:ext cx="9144000" cy="1588"/>
          </a:xfrm>
          <a:prstGeom prst="line">
            <a:avLst/>
          </a:prstGeom>
          <a:ln w="50800">
            <a:solidFill>
              <a:srgbClr val="00B050"/>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934200" y="1889919"/>
            <a:ext cx="1447800" cy="369332"/>
          </a:xfrm>
          <a:prstGeom prst="rect">
            <a:avLst/>
          </a:prstGeom>
          <a:solidFill>
            <a:schemeClr val="bg1"/>
          </a:solidFill>
        </p:spPr>
        <p:txBody>
          <a:bodyPr wrap="square" rtlCol="0">
            <a:spAutoFit/>
          </a:bodyPr>
          <a:lstStyle/>
          <a:p>
            <a:r>
              <a:rPr lang="en-US" dirty="0"/>
              <a:t>8-Bit Column</a:t>
            </a:r>
          </a:p>
        </p:txBody>
      </p:sp>
      <p:cxnSp>
        <p:nvCxnSpPr>
          <p:cNvPr id="9" name="Straight Arrow Connector 8"/>
          <p:cNvCxnSpPr/>
          <p:nvPr/>
        </p:nvCxnSpPr>
        <p:spPr>
          <a:xfrm flipH="1">
            <a:off x="5105400" y="2057400"/>
            <a:ext cx="1676400" cy="15240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937786" y="3442458"/>
            <a:ext cx="1447800" cy="646331"/>
          </a:xfrm>
          <a:prstGeom prst="rect">
            <a:avLst/>
          </a:prstGeom>
          <a:solidFill>
            <a:schemeClr val="bg1"/>
          </a:solidFill>
        </p:spPr>
        <p:txBody>
          <a:bodyPr wrap="square" rtlCol="0">
            <a:spAutoFit/>
          </a:bodyPr>
          <a:lstStyle/>
          <a:p>
            <a:r>
              <a:rPr lang="en-US" dirty="0"/>
              <a:t>932 Columns of one row</a:t>
            </a:r>
          </a:p>
        </p:txBody>
      </p:sp>
      <p:cxnSp>
        <p:nvCxnSpPr>
          <p:cNvPr id="12" name="Straight Arrow Connector 11"/>
          <p:cNvCxnSpPr/>
          <p:nvPr/>
        </p:nvCxnSpPr>
        <p:spPr>
          <a:xfrm flipH="1">
            <a:off x="6477000" y="3734594"/>
            <a:ext cx="457200" cy="7620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33861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p:cNvCxnSpPr/>
          <p:nvPr/>
        </p:nvCxnSpPr>
        <p:spPr>
          <a:xfrm rot="10800000">
            <a:off x="0" y="1219200"/>
            <a:ext cx="9144000" cy="1588"/>
          </a:xfrm>
          <a:prstGeom prst="line">
            <a:avLst/>
          </a:prstGeom>
          <a:ln w="50800">
            <a:solidFill>
              <a:srgbClr val="00B050"/>
            </a:solidFill>
          </a:ln>
        </p:spPr>
        <p:style>
          <a:lnRef idx="1">
            <a:schemeClr val="accent1"/>
          </a:lnRef>
          <a:fillRef idx="0">
            <a:schemeClr val="accent1"/>
          </a:fillRef>
          <a:effectRef idx="0">
            <a:schemeClr val="accent1"/>
          </a:effectRef>
          <a:fontRef idx="minor">
            <a:schemeClr val="tx1"/>
          </a:fontRef>
        </p:style>
      </p:cxnSp>
      <p:pic>
        <p:nvPicPr>
          <p:cNvPr id="4" name="Picture 3"/>
          <p:cNvPicPr>
            <a:picLocks noChangeAspect="1" noChangeArrowheads="1"/>
          </p:cNvPicPr>
          <p:nvPr/>
        </p:nvPicPr>
        <p:blipFill>
          <a:blip r:embed="rId3" cstate="print"/>
          <a:srcRect/>
          <a:stretch>
            <a:fillRect/>
          </a:stretch>
        </p:blipFill>
        <p:spPr bwMode="auto">
          <a:xfrm>
            <a:off x="7848600" y="152400"/>
            <a:ext cx="802090" cy="990600"/>
          </a:xfrm>
          <a:prstGeom prst="rect">
            <a:avLst/>
          </a:prstGeom>
          <a:noFill/>
          <a:ln w="9525">
            <a:noFill/>
            <a:miter lim="800000"/>
            <a:headEnd/>
            <a:tailEnd/>
          </a:ln>
          <a:effectLst/>
        </p:spPr>
      </p:pic>
      <p:sp>
        <p:nvSpPr>
          <p:cNvPr id="5" name="Title 4"/>
          <p:cNvSpPr>
            <a:spLocks noGrp="1"/>
          </p:cNvSpPr>
          <p:nvPr>
            <p:ph type="title"/>
          </p:nvPr>
        </p:nvSpPr>
        <p:spPr>
          <a:xfrm>
            <a:off x="287179" y="152400"/>
            <a:ext cx="8229600" cy="1143000"/>
          </a:xfrm>
        </p:spPr>
        <p:txBody>
          <a:bodyPr>
            <a:normAutofit fontScale="90000"/>
          </a:bodyPr>
          <a:lstStyle/>
          <a:p>
            <a:pPr algn="l"/>
            <a:r>
              <a:rPr lang="en-US" sz="3600" dirty="0"/>
              <a:t>Types of Upset in an Array- </a:t>
            </a:r>
            <a:br>
              <a:rPr lang="en-US" sz="3600" dirty="0"/>
            </a:br>
            <a:r>
              <a:rPr lang="en-US" sz="3600" dirty="0"/>
              <a:t>Single &amp; Multiple Bit Upset (SEU &amp; MBU)</a:t>
            </a:r>
          </a:p>
        </p:txBody>
      </p:sp>
      <p:sp>
        <p:nvSpPr>
          <p:cNvPr id="6" name="Slide Number Placeholder 5"/>
          <p:cNvSpPr>
            <a:spLocks noGrp="1"/>
          </p:cNvSpPr>
          <p:nvPr>
            <p:ph type="sldNum" sz="quarter" idx="12"/>
          </p:nvPr>
        </p:nvSpPr>
        <p:spPr/>
        <p:txBody>
          <a:bodyPr/>
          <a:lstStyle/>
          <a:p>
            <a:fld id="{DE59FDEE-1E3D-44FA-88B8-CBBAA9F9CACE}" type="slidenum">
              <a:rPr lang="en-US" smtClean="0"/>
              <a:pPr/>
              <a:t>15</a:t>
            </a:fld>
            <a:endParaRPr lang="en-US" dirty="0"/>
          </a:p>
        </p:txBody>
      </p:sp>
      <p:pic>
        <p:nvPicPr>
          <p:cNvPr id="7" name="Picture 6"/>
          <p:cNvPicPr>
            <a:picLocks noChangeAspect="1"/>
          </p:cNvPicPr>
          <p:nvPr/>
        </p:nvPicPr>
        <p:blipFill>
          <a:blip r:embed="rId4"/>
          <a:stretch>
            <a:fillRect/>
          </a:stretch>
        </p:blipFill>
        <p:spPr>
          <a:xfrm>
            <a:off x="990600" y="2287588"/>
            <a:ext cx="7295506" cy="3452020"/>
          </a:xfrm>
          <a:prstGeom prst="rect">
            <a:avLst/>
          </a:prstGeom>
        </p:spPr>
      </p:pic>
      <p:sp>
        <p:nvSpPr>
          <p:cNvPr id="8" name="TextBox 7"/>
          <p:cNvSpPr txBox="1"/>
          <p:nvPr/>
        </p:nvSpPr>
        <p:spPr>
          <a:xfrm>
            <a:off x="990600" y="1780884"/>
            <a:ext cx="5762959" cy="369332"/>
          </a:xfrm>
          <a:prstGeom prst="rect">
            <a:avLst/>
          </a:prstGeom>
          <a:solidFill>
            <a:schemeClr val="bg1"/>
          </a:solidFill>
        </p:spPr>
        <p:txBody>
          <a:bodyPr wrap="square" rtlCol="0">
            <a:spAutoFit/>
          </a:bodyPr>
          <a:lstStyle/>
          <a:p>
            <a:r>
              <a:rPr lang="en-US" dirty="0"/>
              <a:t>Memory Array bits showing two words and several rows</a:t>
            </a:r>
          </a:p>
        </p:txBody>
      </p:sp>
      <p:pic>
        <p:nvPicPr>
          <p:cNvPr id="10" name="Picture 9"/>
          <p:cNvPicPr>
            <a:picLocks noChangeAspect="1"/>
          </p:cNvPicPr>
          <p:nvPr/>
        </p:nvPicPr>
        <p:blipFill>
          <a:blip r:embed="rId5"/>
          <a:stretch>
            <a:fillRect/>
          </a:stretch>
        </p:blipFill>
        <p:spPr>
          <a:xfrm>
            <a:off x="946703" y="5924482"/>
            <a:ext cx="2266950" cy="3048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p:cNvCxnSpPr/>
          <p:nvPr/>
        </p:nvCxnSpPr>
        <p:spPr>
          <a:xfrm rot="10800000">
            <a:off x="0" y="1219200"/>
            <a:ext cx="9144000" cy="1588"/>
          </a:xfrm>
          <a:prstGeom prst="line">
            <a:avLst/>
          </a:prstGeom>
          <a:ln w="50800">
            <a:solidFill>
              <a:srgbClr val="00B050"/>
            </a:solidFill>
          </a:ln>
        </p:spPr>
        <p:style>
          <a:lnRef idx="1">
            <a:schemeClr val="accent1"/>
          </a:lnRef>
          <a:fillRef idx="0">
            <a:schemeClr val="accent1"/>
          </a:fillRef>
          <a:effectRef idx="0">
            <a:schemeClr val="accent1"/>
          </a:effectRef>
          <a:fontRef idx="minor">
            <a:schemeClr val="tx1"/>
          </a:fontRef>
        </p:style>
      </p:cxnSp>
      <p:pic>
        <p:nvPicPr>
          <p:cNvPr id="3" name="Picture 2"/>
          <p:cNvPicPr>
            <a:picLocks noChangeAspect="1" noChangeArrowheads="1"/>
          </p:cNvPicPr>
          <p:nvPr/>
        </p:nvPicPr>
        <p:blipFill>
          <a:blip r:embed="rId3" cstate="print"/>
          <a:srcRect/>
          <a:stretch>
            <a:fillRect/>
          </a:stretch>
        </p:blipFill>
        <p:spPr bwMode="auto">
          <a:xfrm>
            <a:off x="7848600" y="152400"/>
            <a:ext cx="802090" cy="990600"/>
          </a:xfrm>
          <a:prstGeom prst="rect">
            <a:avLst/>
          </a:prstGeom>
          <a:noFill/>
          <a:ln w="9525">
            <a:noFill/>
            <a:miter lim="800000"/>
            <a:headEnd/>
            <a:tailEnd/>
          </a:ln>
          <a:effectLst/>
        </p:spPr>
      </p:pic>
      <p:sp>
        <p:nvSpPr>
          <p:cNvPr id="4" name="Title 3"/>
          <p:cNvSpPr>
            <a:spLocks noGrp="1"/>
          </p:cNvSpPr>
          <p:nvPr>
            <p:ph type="title"/>
          </p:nvPr>
        </p:nvSpPr>
        <p:spPr>
          <a:xfrm>
            <a:off x="457200" y="0"/>
            <a:ext cx="8229600" cy="1295400"/>
          </a:xfrm>
        </p:spPr>
        <p:txBody>
          <a:bodyPr>
            <a:noAutofit/>
          </a:bodyPr>
          <a:lstStyle/>
          <a:p>
            <a:pPr algn="l"/>
            <a:r>
              <a:rPr lang="en-US" sz="3600" dirty="0"/>
              <a:t>Word Upset/Double Bit Upset (DEU)</a:t>
            </a:r>
          </a:p>
        </p:txBody>
      </p:sp>
      <p:sp>
        <p:nvSpPr>
          <p:cNvPr id="6" name="Slide Number Placeholder 5"/>
          <p:cNvSpPr>
            <a:spLocks noGrp="1"/>
          </p:cNvSpPr>
          <p:nvPr>
            <p:ph type="sldNum" sz="quarter" idx="12"/>
          </p:nvPr>
        </p:nvSpPr>
        <p:spPr/>
        <p:txBody>
          <a:bodyPr/>
          <a:lstStyle/>
          <a:p>
            <a:fld id="{DE59FDEE-1E3D-44FA-88B8-CBBAA9F9CACE}" type="slidenum">
              <a:rPr lang="en-US" smtClean="0"/>
              <a:pPr/>
              <a:t>16</a:t>
            </a:fld>
            <a:endParaRPr lang="en-US" dirty="0"/>
          </a:p>
        </p:txBody>
      </p:sp>
      <p:pic>
        <p:nvPicPr>
          <p:cNvPr id="5" name="Picture 4"/>
          <p:cNvPicPr>
            <a:picLocks noChangeAspect="1"/>
          </p:cNvPicPr>
          <p:nvPr/>
        </p:nvPicPr>
        <p:blipFill>
          <a:blip r:embed="rId4"/>
          <a:stretch>
            <a:fillRect/>
          </a:stretch>
        </p:blipFill>
        <p:spPr>
          <a:xfrm>
            <a:off x="952949" y="2275037"/>
            <a:ext cx="7333158" cy="3452020"/>
          </a:xfrm>
          <a:prstGeom prst="rect">
            <a:avLst/>
          </a:prstGeom>
        </p:spPr>
      </p:pic>
      <p:sp>
        <p:nvSpPr>
          <p:cNvPr id="8" name="TextBox 7"/>
          <p:cNvSpPr txBox="1"/>
          <p:nvPr/>
        </p:nvSpPr>
        <p:spPr>
          <a:xfrm>
            <a:off x="952949" y="1740027"/>
            <a:ext cx="5762959" cy="369332"/>
          </a:xfrm>
          <a:prstGeom prst="rect">
            <a:avLst/>
          </a:prstGeom>
          <a:solidFill>
            <a:schemeClr val="bg1"/>
          </a:solidFill>
        </p:spPr>
        <p:txBody>
          <a:bodyPr wrap="square" rtlCol="0">
            <a:spAutoFit/>
          </a:bodyPr>
          <a:lstStyle/>
          <a:p>
            <a:r>
              <a:rPr lang="en-US" dirty="0"/>
              <a:t>Memory Array bits showing two words and several rows</a:t>
            </a:r>
          </a:p>
        </p:txBody>
      </p:sp>
      <p:pic>
        <p:nvPicPr>
          <p:cNvPr id="7" name="Picture 6"/>
          <p:cNvPicPr>
            <a:picLocks noChangeAspect="1"/>
          </p:cNvPicPr>
          <p:nvPr/>
        </p:nvPicPr>
        <p:blipFill>
          <a:blip r:embed="rId5"/>
          <a:stretch>
            <a:fillRect/>
          </a:stretch>
        </p:blipFill>
        <p:spPr>
          <a:xfrm>
            <a:off x="952949" y="6060418"/>
            <a:ext cx="1295400" cy="314325"/>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63CBC32-BF36-41A2-8801-423D7A3C9155}"/>
              </a:ext>
            </a:extLst>
          </p:cNvPr>
          <p:cNvSpPr>
            <a:spLocks noGrp="1"/>
          </p:cNvSpPr>
          <p:nvPr>
            <p:ph type="ctrTitle"/>
          </p:nvPr>
        </p:nvSpPr>
        <p:spPr/>
        <p:txBody>
          <a:bodyPr/>
          <a:lstStyle/>
          <a:p>
            <a:r>
              <a:rPr lang="en-US" dirty="0"/>
              <a:t>Educational Courses</a:t>
            </a:r>
          </a:p>
        </p:txBody>
      </p:sp>
      <p:sp>
        <p:nvSpPr>
          <p:cNvPr id="3" name="Slide Number Placeholder 2">
            <a:extLst>
              <a:ext uri="{FF2B5EF4-FFF2-40B4-BE49-F238E27FC236}">
                <a16:creationId xmlns:a16="http://schemas.microsoft.com/office/drawing/2014/main" id="{5BAC74F7-80C7-4316-8A49-E3CE343DCB94}"/>
              </a:ext>
            </a:extLst>
          </p:cNvPr>
          <p:cNvSpPr>
            <a:spLocks noGrp="1"/>
          </p:cNvSpPr>
          <p:nvPr>
            <p:ph type="sldNum" sz="quarter" idx="12"/>
          </p:nvPr>
        </p:nvSpPr>
        <p:spPr/>
        <p:txBody>
          <a:bodyPr/>
          <a:lstStyle/>
          <a:p>
            <a:fld id="{317251CE-B7B7-40E7-9170-08E363561610}" type="slidenum">
              <a:rPr lang="en-US" smtClean="0"/>
              <a:pPr/>
              <a:t>17</a:t>
            </a:fld>
            <a:endParaRPr lang="en-US" dirty="0"/>
          </a:p>
        </p:txBody>
      </p:sp>
    </p:spTree>
    <p:extLst>
      <p:ext uri="{BB962C8B-B14F-4D97-AF65-F5344CB8AC3E}">
        <p14:creationId xmlns:p14="http://schemas.microsoft.com/office/powerpoint/2010/main" val="9164345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38E73C-7B9D-4DA9-91CC-3F0124743CD5}"/>
              </a:ext>
            </a:extLst>
          </p:cNvPr>
          <p:cNvSpPr>
            <a:spLocks noGrp="1"/>
          </p:cNvSpPr>
          <p:nvPr>
            <p:ph type="title"/>
          </p:nvPr>
        </p:nvSpPr>
        <p:spPr/>
        <p:txBody>
          <a:bodyPr>
            <a:normAutofit fontScale="90000"/>
          </a:bodyPr>
          <a:lstStyle/>
          <a:p>
            <a:r>
              <a:rPr lang="en-US" dirty="0"/>
              <a:t>Course 1: Radiation effects for engineers and managers</a:t>
            </a:r>
          </a:p>
        </p:txBody>
      </p:sp>
      <p:sp>
        <p:nvSpPr>
          <p:cNvPr id="3" name="Content Placeholder 2">
            <a:extLst>
              <a:ext uri="{FF2B5EF4-FFF2-40B4-BE49-F238E27FC236}">
                <a16:creationId xmlns:a16="http://schemas.microsoft.com/office/drawing/2014/main" id="{154C0B8A-2396-4E56-8AE6-5F87EC5D0515}"/>
              </a:ext>
            </a:extLst>
          </p:cNvPr>
          <p:cNvSpPr>
            <a:spLocks noGrp="1"/>
          </p:cNvSpPr>
          <p:nvPr>
            <p:ph idx="1"/>
          </p:nvPr>
        </p:nvSpPr>
        <p:spPr/>
        <p:txBody>
          <a:bodyPr>
            <a:normAutofit/>
          </a:bodyPr>
          <a:lstStyle/>
          <a:p>
            <a:r>
              <a:rPr lang="en-US" dirty="0"/>
              <a:t>The space &amp; terrestrial radiation environment</a:t>
            </a:r>
          </a:p>
          <a:p>
            <a:r>
              <a:rPr lang="en-US" dirty="0"/>
              <a:t>Typical satellite orbits and missions </a:t>
            </a:r>
          </a:p>
          <a:p>
            <a:r>
              <a:rPr lang="en-US" dirty="0"/>
              <a:t>The mechanisms of radiation interaction with devices</a:t>
            </a:r>
          </a:p>
          <a:p>
            <a:r>
              <a:rPr lang="en-US" dirty="0"/>
              <a:t>The types of single event effects on electronics</a:t>
            </a:r>
          </a:p>
          <a:p>
            <a:r>
              <a:rPr lang="en-US" dirty="0"/>
              <a:t>How to mitigate single event effects</a:t>
            </a:r>
          </a:p>
          <a:p>
            <a:r>
              <a:rPr lang="en-US" dirty="0"/>
              <a:t>Technology trend and the impact on the single event effects field</a:t>
            </a:r>
          </a:p>
          <a:p>
            <a:pPr lvl="1"/>
            <a:endParaRPr lang="en-US" dirty="0"/>
          </a:p>
        </p:txBody>
      </p:sp>
      <p:sp>
        <p:nvSpPr>
          <p:cNvPr id="4" name="Slide Number Placeholder 3">
            <a:extLst>
              <a:ext uri="{FF2B5EF4-FFF2-40B4-BE49-F238E27FC236}">
                <a16:creationId xmlns:a16="http://schemas.microsoft.com/office/drawing/2014/main" id="{76928BCB-54DF-4C16-88A0-A88FE1483E06}"/>
              </a:ext>
            </a:extLst>
          </p:cNvPr>
          <p:cNvSpPr>
            <a:spLocks noGrp="1"/>
          </p:cNvSpPr>
          <p:nvPr>
            <p:ph type="sldNum" sz="quarter" idx="12"/>
          </p:nvPr>
        </p:nvSpPr>
        <p:spPr/>
        <p:txBody>
          <a:bodyPr/>
          <a:lstStyle/>
          <a:p>
            <a:fld id="{317251CE-B7B7-40E7-9170-08E363561610}" type="slidenum">
              <a:rPr lang="en-US" smtClean="0"/>
              <a:pPr/>
              <a:t>18</a:t>
            </a:fld>
            <a:endParaRPr lang="en-US" dirty="0"/>
          </a:p>
        </p:txBody>
      </p:sp>
    </p:spTree>
    <p:extLst>
      <p:ext uri="{BB962C8B-B14F-4D97-AF65-F5344CB8AC3E}">
        <p14:creationId xmlns:p14="http://schemas.microsoft.com/office/powerpoint/2010/main" val="9107103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49AAF6-AAD4-4719-9FAF-00B42EEE43B7}"/>
              </a:ext>
            </a:extLst>
          </p:cNvPr>
          <p:cNvSpPr>
            <a:spLocks noGrp="1"/>
          </p:cNvSpPr>
          <p:nvPr>
            <p:ph type="title"/>
          </p:nvPr>
        </p:nvSpPr>
        <p:spPr/>
        <p:txBody>
          <a:bodyPr>
            <a:normAutofit fontScale="90000"/>
          </a:bodyPr>
          <a:lstStyle/>
          <a:p>
            <a:r>
              <a:rPr lang="en-US" dirty="0"/>
              <a:t>Course 2: Practical Guide for SEE Assessment –Part to System Approach</a:t>
            </a:r>
          </a:p>
        </p:txBody>
      </p:sp>
      <p:sp>
        <p:nvSpPr>
          <p:cNvPr id="3" name="Content Placeholder 2">
            <a:extLst>
              <a:ext uri="{FF2B5EF4-FFF2-40B4-BE49-F238E27FC236}">
                <a16:creationId xmlns:a16="http://schemas.microsoft.com/office/drawing/2014/main" id="{96DC79FC-5611-49BF-94A1-01B372CC7DE0}"/>
              </a:ext>
            </a:extLst>
          </p:cNvPr>
          <p:cNvSpPr>
            <a:spLocks noGrp="1"/>
          </p:cNvSpPr>
          <p:nvPr>
            <p:ph idx="1"/>
          </p:nvPr>
        </p:nvSpPr>
        <p:spPr/>
        <p:txBody>
          <a:bodyPr/>
          <a:lstStyle/>
          <a:p>
            <a:endParaRPr lang="en-US" dirty="0"/>
          </a:p>
          <a:p>
            <a:endParaRPr lang="en-US" dirty="0"/>
          </a:p>
          <a:p>
            <a:pPr marL="0" indent="0" algn="ctr">
              <a:buNone/>
            </a:pPr>
            <a:r>
              <a:rPr lang="en-US" dirty="0"/>
              <a:t>Under development</a:t>
            </a:r>
          </a:p>
        </p:txBody>
      </p:sp>
      <p:sp>
        <p:nvSpPr>
          <p:cNvPr id="4" name="Slide Number Placeholder 3">
            <a:extLst>
              <a:ext uri="{FF2B5EF4-FFF2-40B4-BE49-F238E27FC236}">
                <a16:creationId xmlns:a16="http://schemas.microsoft.com/office/drawing/2014/main" id="{1D867B9B-C4D4-4736-B6F2-8221749D031D}"/>
              </a:ext>
            </a:extLst>
          </p:cNvPr>
          <p:cNvSpPr>
            <a:spLocks noGrp="1"/>
          </p:cNvSpPr>
          <p:nvPr>
            <p:ph type="sldNum" sz="quarter" idx="12"/>
          </p:nvPr>
        </p:nvSpPr>
        <p:spPr/>
        <p:txBody>
          <a:bodyPr/>
          <a:lstStyle/>
          <a:p>
            <a:fld id="{317251CE-B7B7-40E7-9170-08E363561610}" type="slidenum">
              <a:rPr lang="en-US" smtClean="0"/>
              <a:pPr/>
              <a:t>19</a:t>
            </a:fld>
            <a:endParaRPr lang="en-US" dirty="0"/>
          </a:p>
        </p:txBody>
      </p:sp>
    </p:spTree>
    <p:extLst>
      <p:ext uri="{BB962C8B-B14F-4D97-AF65-F5344CB8AC3E}">
        <p14:creationId xmlns:p14="http://schemas.microsoft.com/office/powerpoint/2010/main" val="39359217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7900DF-E167-4FD5-A861-DEB7BAAAD640}"/>
              </a:ext>
            </a:extLst>
          </p:cNvPr>
          <p:cNvSpPr>
            <a:spLocks noGrp="1"/>
          </p:cNvSpPr>
          <p:nvPr>
            <p:ph type="title"/>
          </p:nvPr>
        </p:nvSpPr>
        <p:spPr/>
        <p:txBody>
          <a:bodyPr/>
          <a:lstStyle/>
          <a:p>
            <a:r>
              <a:rPr lang="en-US" dirty="0"/>
              <a:t>Agenda</a:t>
            </a:r>
          </a:p>
        </p:txBody>
      </p:sp>
      <p:sp>
        <p:nvSpPr>
          <p:cNvPr id="3" name="Content Placeholder 2">
            <a:extLst>
              <a:ext uri="{FF2B5EF4-FFF2-40B4-BE49-F238E27FC236}">
                <a16:creationId xmlns:a16="http://schemas.microsoft.com/office/drawing/2014/main" id="{274452B2-3D7E-4399-B740-70FD505BE987}"/>
              </a:ext>
            </a:extLst>
          </p:cNvPr>
          <p:cNvSpPr>
            <a:spLocks noGrp="1"/>
          </p:cNvSpPr>
          <p:nvPr>
            <p:ph idx="1"/>
          </p:nvPr>
        </p:nvSpPr>
        <p:spPr>
          <a:xfrm>
            <a:off x="457200" y="1600200"/>
            <a:ext cx="8229600" cy="4756150"/>
          </a:xfrm>
        </p:spPr>
        <p:txBody>
          <a:bodyPr>
            <a:normAutofit fontScale="92500" lnSpcReduction="10000"/>
          </a:bodyPr>
          <a:lstStyle/>
          <a:p>
            <a:r>
              <a:rPr lang="en-US" dirty="0"/>
              <a:t>SEU approach: Methodology &amp; Analysis</a:t>
            </a:r>
          </a:p>
          <a:p>
            <a:r>
              <a:rPr lang="en-US" dirty="0"/>
              <a:t>Live demo </a:t>
            </a:r>
            <a:r>
              <a:rPr lang="en-US" dirty="0">
                <a:hlinkClick r:id="rId2"/>
              </a:rPr>
              <a:t>www.rad-data.net</a:t>
            </a:r>
            <a:endParaRPr lang="en-US" dirty="0"/>
          </a:p>
          <a:p>
            <a:pPr lvl="1"/>
            <a:r>
              <a:rPr lang="en-US" dirty="0"/>
              <a:t> Analytical Tools</a:t>
            </a:r>
          </a:p>
          <a:p>
            <a:pPr lvl="2"/>
            <a:r>
              <a:rPr lang="en-US" dirty="0"/>
              <a:t>Radiation data base</a:t>
            </a:r>
          </a:p>
          <a:p>
            <a:pPr lvl="2"/>
            <a:r>
              <a:rPr lang="en-US" dirty="0"/>
              <a:t>Atmospheric neutron rate calculator</a:t>
            </a:r>
          </a:p>
          <a:p>
            <a:pPr lvl="2"/>
            <a:r>
              <a:rPr lang="en-US" dirty="0"/>
              <a:t>HICUP</a:t>
            </a:r>
          </a:p>
          <a:p>
            <a:pPr lvl="1"/>
            <a:r>
              <a:rPr lang="en-US" dirty="0"/>
              <a:t>Educational radiation courses</a:t>
            </a:r>
          </a:p>
          <a:p>
            <a:pPr lvl="2"/>
            <a:r>
              <a:rPr lang="en-US" dirty="0"/>
              <a:t>SEE</a:t>
            </a:r>
          </a:p>
          <a:p>
            <a:pPr lvl="2"/>
            <a:r>
              <a:rPr lang="en-US" dirty="0"/>
              <a:t>TID &amp; DD</a:t>
            </a:r>
          </a:p>
          <a:p>
            <a:pPr lvl="1"/>
            <a:r>
              <a:rPr lang="en-US" dirty="0"/>
              <a:t>Radiation test and analyses services</a:t>
            </a:r>
          </a:p>
          <a:p>
            <a:r>
              <a:rPr lang="en-US" dirty="0"/>
              <a:t>Memory test system</a:t>
            </a:r>
          </a:p>
          <a:p>
            <a:pPr lvl="2"/>
            <a:endParaRPr lang="en-US" dirty="0"/>
          </a:p>
        </p:txBody>
      </p:sp>
      <p:sp>
        <p:nvSpPr>
          <p:cNvPr id="4" name="Slide Number Placeholder 3">
            <a:extLst>
              <a:ext uri="{FF2B5EF4-FFF2-40B4-BE49-F238E27FC236}">
                <a16:creationId xmlns:a16="http://schemas.microsoft.com/office/drawing/2014/main" id="{BBBFAD77-8E45-4EDE-A90F-A407725DAE05}"/>
              </a:ext>
            </a:extLst>
          </p:cNvPr>
          <p:cNvSpPr>
            <a:spLocks noGrp="1"/>
          </p:cNvSpPr>
          <p:nvPr>
            <p:ph type="sldNum" sz="quarter" idx="12"/>
          </p:nvPr>
        </p:nvSpPr>
        <p:spPr/>
        <p:txBody>
          <a:bodyPr/>
          <a:lstStyle/>
          <a:p>
            <a:fld id="{317251CE-B7B7-40E7-9170-08E363561610}" type="slidenum">
              <a:rPr lang="en-US" smtClean="0"/>
              <a:pPr/>
              <a:t>2</a:t>
            </a:fld>
            <a:endParaRPr lang="en-US" dirty="0"/>
          </a:p>
        </p:txBody>
      </p:sp>
    </p:spTree>
    <p:extLst>
      <p:ext uri="{BB962C8B-B14F-4D97-AF65-F5344CB8AC3E}">
        <p14:creationId xmlns:p14="http://schemas.microsoft.com/office/powerpoint/2010/main" val="24387523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A668CE-08F0-4282-81D3-E53434231105}"/>
              </a:ext>
            </a:extLst>
          </p:cNvPr>
          <p:cNvSpPr>
            <a:spLocks noGrp="1"/>
          </p:cNvSpPr>
          <p:nvPr>
            <p:ph type="title"/>
          </p:nvPr>
        </p:nvSpPr>
        <p:spPr/>
        <p:txBody>
          <a:bodyPr>
            <a:normAutofit fontScale="90000"/>
          </a:bodyPr>
          <a:lstStyle/>
          <a:p>
            <a:r>
              <a:rPr lang="en-US" altLang="en-US" dirty="0">
                <a:solidFill>
                  <a:srgbClr val="000000"/>
                </a:solidFill>
                <a:latin typeface="+mn-lt"/>
              </a:rPr>
              <a:t>Course 3: Radiation Impacts to Electronic Designs</a:t>
            </a:r>
            <a:endParaRPr lang="en-US" dirty="0">
              <a:latin typeface="+mn-lt"/>
            </a:endParaRPr>
          </a:p>
        </p:txBody>
      </p:sp>
      <p:sp>
        <p:nvSpPr>
          <p:cNvPr id="4" name="Slide Number Placeholder 3">
            <a:extLst>
              <a:ext uri="{FF2B5EF4-FFF2-40B4-BE49-F238E27FC236}">
                <a16:creationId xmlns:a16="http://schemas.microsoft.com/office/drawing/2014/main" id="{93D04E18-DB40-4A78-B70B-4C20189842E7}"/>
              </a:ext>
            </a:extLst>
          </p:cNvPr>
          <p:cNvSpPr>
            <a:spLocks noGrp="1"/>
          </p:cNvSpPr>
          <p:nvPr>
            <p:ph type="sldNum" sz="quarter" idx="12"/>
          </p:nvPr>
        </p:nvSpPr>
        <p:spPr/>
        <p:txBody>
          <a:bodyPr/>
          <a:lstStyle/>
          <a:p>
            <a:fld id="{317251CE-B7B7-40E7-9170-08E363561610}" type="slidenum">
              <a:rPr lang="en-US" smtClean="0"/>
              <a:pPr/>
              <a:t>20</a:t>
            </a:fld>
            <a:endParaRPr lang="en-US" dirty="0"/>
          </a:p>
        </p:txBody>
      </p:sp>
      <p:pic>
        <p:nvPicPr>
          <p:cNvPr id="5" name="Picture 4">
            <a:extLst>
              <a:ext uri="{FF2B5EF4-FFF2-40B4-BE49-F238E27FC236}">
                <a16:creationId xmlns:a16="http://schemas.microsoft.com/office/drawing/2014/main" id="{76643216-AD02-4E14-93DC-AD1FEDC555E9}"/>
              </a:ext>
            </a:extLst>
          </p:cNvPr>
          <p:cNvPicPr>
            <a:picLocks noChangeAspect="1"/>
          </p:cNvPicPr>
          <p:nvPr/>
        </p:nvPicPr>
        <p:blipFill>
          <a:blip r:embed="rId2"/>
          <a:stretch>
            <a:fillRect/>
          </a:stretch>
        </p:blipFill>
        <p:spPr>
          <a:xfrm>
            <a:off x="1371600" y="1530379"/>
            <a:ext cx="6572250" cy="5327621"/>
          </a:xfrm>
          <a:prstGeom prst="rect">
            <a:avLst/>
          </a:prstGeom>
        </p:spPr>
      </p:pic>
    </p:spTree>
    <p:extLst>
      <p:ext uri="{BB962C8B-B14F-4D97-AF65-F5344CB8AC3E}">
        <p14:creationId xmlns:p14="http://schemas.microsoft.com/office/powerpoint/2010/main" val="35319824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277A49-8B18-41BB-909E-FAB8F12B3EE7}"/>
              </a:ext>
            </a:extLst>
          </p:cNvPr>
          <p:cNvSpPr>
            <a:spLocks noGrp="1"/>
          </p:cNvSpPr>
          <p:nvPr>
            <p:ph type="ctrTitle"/>
          </p:nvPr>
        </p:nvSpPr>
        <p:spPr>
          <a:xfrm>
            <a:off x="685800" y="2130425"/>
            <a:ext cx="7772400" cy="2441575"/>
          </a:xfrm>
        </p:spPr>
        <p:txBody>
          <a:bodyPr>
            <a:normAutofit/>
          </a:bodyPr>
          <a:lstStyle/>
          <a:p>
            <a:r>
              <a:rPr lang="en-US" dirty="0"/>
              <a:t>Next</a:t>
            </a:r>
            <a:br>
              <a:rPr lang="en-US" dirty="0"/>
            </a:br>
            <a:br>
              <a:rPr lang="en-US" dirty="0"/>
            </a:br>
            <a:r>
              <a:rPr lang="en-US" dirty="0"/>
              <a:t>www.rad-data.net</a:t>
            </a:r>
          </a:p>
        </p:txBody>
      </p:sp>
    </p:spTree>
    <p:extLst>
      <p:ext uri="{BB962C8B-B14F-4D97-AF65-F5344CB8AC3E}">
        <p14:creationId xmlns:p14="http://schemas.microsoft.com/office/powerpoint/2010/main" val="37936921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9ED4752-059A-4DBC-AC6C-2257A15C6043}"/>
              </a:ext>
            </a:extLst>
          </p:cNvPr>
          <p:cNvSpPr/>
          <p:nvPr/>
        </p:nvSpPr>
        <p:spPr>
          <a:xfrm>
            <a:off x="2286000" y="2437447"/>
            <a:ext cx="4572000" cy="2823465"/>
          </a:xfrm>
          <a:prstGeom prst="rect">
            <a:avLst/>
          </a:prstGeom>
        </p:spPr>
        <p:txBody>
          <a:bodyPr>
            <a:spAutoFit/>
          </a:bodyPr>
          <a:lstStyle/>
          <a:p>
            <a:pPr algn="ctr">
              <a:lnSpc>
                <a:spcPct val="115000"/>
              </a:lnSpc>
            </a:pPr>
            <a:r>
              <a:rPr lang="en-US" sz="2600" dirty="0">
                <a:latin typeface="Arial" panose="020B0604020202020204" pitchFamily="34" charset="0"/>
                <a:ea typeface="SimSun" panose="02010600030101010101" pitchFamily="2" charset="-122"/>
                <a:cs typeface="Arial" panose="020B0604020202020204" pitchFamily="34" charset="0"/>
              </a:rPr>
              <a:t>The Radiation Group, Inc.</a:t>
            </a:r>
            <a:endParaRPr lang="en-US" sz="2600" dirty="0">
              <a:latin typeface="Calibri" panose="020F0502020204030204" pitchFamily="34" charset="0"/>
              <a:ea typeface="SimSun" panose="02010600030101010101" pitchFamily="2" charset="-122"/>
              <a:cs typeface="Arial" panose="020B0604020202020204" pitchFamily="34" charset="0"/>
            </a:endParaRPr>
          </a:p>
          <a:p>
            <a:pPr algn="ctr">
              <a:lnSpc>
                <a:spcPct val="115000"/>
              </a:lnSpc>
            </a:pPr>
            <a:r>
              <a:rPr lang="en-US" sz="2600" dirty="0">
                <a:latin typeface="Arial" panose="020B0604020202020204" pitchFamily="34" charset="0"/>
                <a:ea typeface="SimSun" panose="02010600030101010101" pitchFamily="2" charset="-122"/>
                <a:cs typeface="Arial" panose="020B0604020202020204" pitchFamily="34" charset="0"/>
              </a:rPr>
              <a:t>30251 Golden Lantern #413</a:t>
            </a:r>
            <a:endParaRPr lang="en-US" sz="2600" dirty="0">
              <a:latin typeface="Calibri" panose="020F0502020204030204" pitchFamily="34" charset="0"/>
              <a:ea typeface="SimSun" panose="02010600030101010101" pitchFamily="2" charset="-122"/>
              <a:cs typeface="Arial" panose="020B0604020202020204" pitchFamily="34" charset="0"/>
            </a:endParaRPr>
          </a:p>
          <a:p>
            <a:pPr algn="ctr">
              <a:lnSpc>
                <a:spcPct val="115000"/>
              </a:lnSpc>
            </a:pPr>
            <a:r>
              <a:rPr lang="en-US" sz="2600" dirty="0">
                <a:latin typeface="Arial" panose="020B0604020202020204" pitchFamily="34" charset="0"/>
                <a:ea typeface="SimSun" panose="02010600030101010101" pitchFamily="2" charset="-122"/>
                <a:cs typeface="Arial" panose="020B0604020202020204" pitchFamily="34" charset="0"/>
              </a:rPr>
              <a:t>Laguna Niguel, CA 92677</a:t>
            </a:r>
            <a:endParaRPr lang="en-US" sz="2600" dirty="0">
              <a:latin typeface="Calibri" panose="020F0502020204030204" pitchFamily="34" charset="0"/>
              <a:ea typeface="SimSun" panose="02010600030101010101" pitchFamily="2" charset="-122"/>
              <a:cs typeface="Arial" panose="020B0604020202020204" pitchFamily="34" charset="0"/>
            </a:endParaRPr>
          </a:p>
          <a:p>
            <a:pPr algn="ctr">
              <a:lnSpc>
                <a:spcPct val="115000"/>
              </a:lnSpc>
            </a:pPr>
            <a:r>
              <a:rPr lang="en-US" sz="2600" dirty="0">
                <a:latin typeface="Arial" panose="020B0604020202020204" pitchFamily="34" charset="0"/>
                <a:ea typeface="SimSun" panose="02010600030101010101" pitchFamily="2" charset="-122"/>
                <a:cs typeface="Arial" panose="020B0604020202020204" pitchFamily="34" charset="0"/>
              </a:rPr>
              <a:t>Ph. (562) 858-0942</a:t>
            </a:r>
            <a:endParaRPr lang="en-US" sz="2600" dirty="0">
              <a:latin typeface="Calibri" panose="020F0502020204030204" pitchFamily="34" charset="0"/>
              <a:ea typeface="SimSun" panose="02010600030101010101" pitchFamily="2" charset="-122"/>
              <a:cs typeface="Arial" panose="020B0604020202020204" pitchFamily="34" charset="0"/>
            </a:endParaRPr>
          </a:p>
          <a:p>
            <a:pPr algn="ctr">
              <a:lnSpc>
                <a:spcPct val="115000"/>
              </a:lnSpc>
            </a:pPr>
            <a:r>
              <a:rPr lang="en-US" sz="2600" u="sng" dirty="0">
                <a:solidFill>
                  <a:srgbClr val="0000FF"/>
                </a:solidFill>
                <a:latin typeface="Arial" panose="020B0604020202020204" pitchFamily="34" charset="0"/>
                <a:ea typeface="SimSun" panose="02010600030101010101" pitchFamily="2" charset="-122"/>
                <a:cs typeface="Arial" panose="020B0604020202020204" pitchFamily="34" charset="0"/>
                <a:hlinkClick r:id="rId2"/>
              </a:rPr>
              <a:t>munir@rad-data.net</a:t>
            </a:r>
            <a:endParaRPr lang="en-US" sz="2600" dirty="0">
              <a:latin typeface="Calibri" panose="020F0502020204030204" pitchFamily="34" charset="0"/>
              <a:ea typeface="SimSun" panose="02010600030101010101" pitchFamily="2" charset="-122"/>
              <a:cs typeface="Arial" panose="020B0604020202020204" pitchFamily="34" charset="0"/>
            </a:endParaRPr>
          </a:p>
          <a:p>
            <a:pPr algn="ctr">
              <a:lnSpc>
                <a:spcPct val="115000"/>
              </a:lnSpc>
            </a:pPr>
            <a:r>
              <a:rPr lang="en-US" sz="2600" u="sng" dirty="0">
                <a:solidFill>
                  <a:srgbClr val="0000FF"/>
                </a:solidFill>
                <a:latin typeface="Arial" panose="020B0604020202020204" pitchFamily="34" charset="0"/>
                <a:ea typeface="SimSun" panose="02010600030101010101" pitchFamily="2" charset="-122"/>
                <a:cs typeface="Arial" panose="020B0604020202020204" pitchFamily="34" charset="0"/>
                <a:hlinkClick r:id="rId3"/>
              </a:rPr>
              <a:t>www.rad-data.net</a:t>
            </a:r>
            <a:endParaRPr lang="en-US" sz="2600" dirty="0">
              <a:effectLst/>
              <a:latin typeface="Calibri" panose="020F0502020204030204" pitchFamily="34" charset="0"/>
              <a:ea typeface="SimSun" panose="02010600030101010101" pitchFamily="2" charset="-122"/>
              <a:cs typeface="Arial" panose="020B0604020202020204" pitchFamily="34" charset="0"/>
            </a:endParaRPr>
          </a:p>
        </p:txBody>
      </p:sp>
      <p:sp>
        <p:nvSpPr>
          <p:cNvPr id="2" name="Slide Number Placeholder 1">
            <a:extLst>
              <a:ext uri="{FF2B5EF4-FFF2-40B4-BE49-F238E27FC236}">
                <a16:creationId xmlns:a16="http://schemas.microsoft.com/office/drawing/2014/main" id="{C7B9B15C-2D34-4749-A83A-249D590DD269}"/>
              </a:ext>
            </a:extLst>
          </p:cNvPr>
          <p:cNvSpPr>
            <a:spLocks noGrp="1"/>
          </p:cNvSpPr>
          <p:nvPr>
            <p:ph type="sldNum" sz="quarter" idx="12"/>
          </p:nvPr>
        </p:nvSpPr>
        <p:spPr/>
        <p:txBody>
          <a:bodyPr/>
          <a:lstStyle/>
          <a:p>
            <a:fld id="{317251CE-B7B7-40E7-9170-08E363561610}" type="slidenum">
              <a:rPr lang="en-US" smtClean="0"/>
              <a:pPr/>
              <a:t>22</a:t>
            </a:fld>
            <a:endParaRPr lang="en-US" dirty="0"/>
          </a:p>
        </p:txBody>
      </p:sp>
    </p:spTree>
    <p:extLst>
      <p:ext uri="{BB962C8B-B14F-4D97-AF65-F5344CB8AC3E}">
        <p14:creationId xmlns:p14="http://schemas.microsoft.com/office/powerpoint/2010/main" val="13054193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B27D6D-8C7A-4610-9C69-D6EF8CC3BC71}"/>
              </a:ext>
            </a:extLst>
          </p:cNvPr>
          <p:cNvSpPr>
            <a:spLocks noGrp="1"/>
          </p:cNvSpPr>
          <p:nvPr>
            <p:ph type="title"/>
          </p:nvPr>
        </p:nvSpPr>
        <p:spPr/>
        <p:txBody>
          <a:bodyPr>
            <a:normAutofit fontScale="90000"/>
          </a:bodyPr>
          <a:lstStyle/>
          <a:p>
            <a:r>
              <a:rPr lang="en-US" dirty="0"/>
              <a:t>SEU approach: Methodology &amp; Analysis</a:t>
            </a:r>
          </a:p>
        </p:txBody>
      </p:sp>
      <p:sp>
        <p:nvSpPr>
          <p:cNvPr id="3" name="Content Placeholder 2">
            <a:extLst>
              <a:ext uri="{FF2B5EF4-FFF2-40B4-BE49-F238E27FC236}">
                <a16:creationId xmlns:a16="http://schemas.microsoft.com/office/drawing/2014/main" id="{D5ECB290-DB39-4B09-BC24-338DCF3AD01A}"/>
              </a:ext>
            </a:extLst>
          </p:cNvPr>
          <p:cNvSpPr>
            <a:spLocks noGrp="1"/>
          </p:cNvSpPr>
          <p:nvPr>
            <p:ph idx="1"/>
          </p:nvPr>
        </p:nvSpPr>
        <p:spPr/>
        <p:txBody>
          <a:bodyPr/>
          <a:lstStyle/>
          <a:p>
            <a:r>
              <a:rPr lang="en-US" dirty="0"/>
              <a:t>Test planning: system, budget, mission duration, requirements</a:t>
            </a:r>
          </a:p>
          <a:p>
            <a:r>
              <a:rPr lang="en-US" dirty="0"/>
              <a:t>Test data needs</a:t>
            </a:r>
          </a:p>
          <a:p>
            <a:r>
              <a:rPr lang="en-US" dirty="0"/>
              <a:t>Data analysis with HICUP</a:t>
            </a:r>
          </a:p>
          <a:p>
            <a:r>
              <a:rPr lang="en-US" dirty="0"/>
              <a:t>Rate prediction</a:t>
            </a:r>
          </a:p>
          <a:p>
            <a:r>
              <a:rPr lang="en-US" dirty="0"/>
              <a:t>Part to system rate</a:t>
            </a:r>
          </a:p>
          <a:p>
            <a:endParaRPr lang="en-US" dirty="0"/>
          </a:p>
        </p:txBody>
      </p:sp>
      <p:sp>
        <p:nvSpPr>
          <p:cNvPr id="4" name="Slide Number Placeholder 3">
            <a:extLst>
              <a:ext uri="{FF2B5EF4-FFF2-40B4-BE49-F238E27FC236}">
                <a16:creationId xmlns:a16="http://schemas.microsoft.com/office/drawing/2014/main" id="{5E23AC12-D55A-4D31-BA53-0B32DA57287A}"/>
              </a:ext>
            </a:extLst>
          </p:cNvPr>
          <p:cNvSpPr>
            <a:spLocks noGrp="1"/>
          </p:cNvSpPr>
          <p:nvPr>
            <p:ph type="sldNum" sz="quarter" idx="12"/>
          </p:nvPr>
        </p:nvSpPr>
        <p:spPr/>
        <p:txBody>
          <a:bodyPr/>
          <a:lstStyle/>
          <a:p>
            <a:fld id="{317251CE-B7B7-40E7-9170-08E363561610}" type="slidenum">
              <a:rPr lang="en-US" smtClean="0"/>
              <a:pPr/>
              <a:t>3</a:t>
            </a:fld>
            <a:endParaRPr lang="en-US" dirty="0"/>
          </a:p>
        </p:txBody>
      </p:sp>
    </p:spTree>
    <p:extLst>
      <p:ext uri="{BB962C8B-B14F-4D97-AF65-F5344CB8AC3E}">
        <p14:creationId xmlns:p14="http://schemas.microsoft.com/office/powerpoint/2010/main" val="24560987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52CAEB-3238-466B-87D2-6470389C5B96}"/>
              </a:ext>
            </a:extLst>
          </p:cNvPr>
          <p:cNvSpPr>
            <a:spLocks noGrp="1"/>
          </p:cNvSpPr>
          <p:nvPr>
            <p:ph type="title"/>
          </p:nvPr>
        </p:nvSpPr>
        <p:spPr/>
        <p:txBody>
          <a:bodyPr>
            <a:normAutofit/>
          </a:bodyPr>
          <a:lstStyle/>
          <a:p>
            <a:r>
              <a:rPr lang="en-US" b="1" dirty="0"/>
              <a:t>Data fitting &amp; analysis</a:t>
            </a:r>
            <a:endParaRPr lang="en-US" dirty="0"/>
          </a:p>
        </p:txBody>
      </p:sp>
      <p:sp>
        <p:nvSpPr>
          <p:cNvPr id="3" name="Content Placeholder 2">
            <a:extLst>
              <a:ext uri="{FF2B5EF4-FFF2-40B4-BE49-F238E27FC236}">
                <a16:creationId xmlns:a16="http://schemas.microsoft.com/office/drawing/2014/main" id="{EE3E9DF9-A733-4752-A84E-3725BEFC1769}"/>
              </a:ext>
            </a:extLst>
          </p:cNvPr>
          <p:cNvSpPr>
            <a:spLocks noGrp="1"/>
          </p:cNvSpPr>
          <p:nvPr>
            <p:ph idx="1"/>
          </p:nvPr>
        </p:nvSpPr>
        <p:spPr/>
        <p:txBody>
          <a:bodyPr>
            <a:normAutofit lnSpcReduction="10000"/>
          </a:bodyPr>
          <a:lstStyle/>
          <a:p>
            <a:pPr lvl="0"/>
            <a:r>
              <a:rPr lang="en-US" dirty="0"/>
              <a:t>Understanding the data in relation to device structure &amp; architecture</a:t>
            </a:r>
          </a:p>
          <a:p>
            <a:pPr lvl="0"/>
            <a:r>
              <a:rPr lang="en-US" dirty="0"/>
              <a:t>Understanding the impact of an event on the system</a:t>
            </a:r>
          </a:p>
          <a:p>
            <a:pPr lvl="0"/>
            <a:r>
              <a:rPr lang="en-US" dirty="0"/>
              <a:t>Cleaning up the data</a:t>
            </a:r>
          </a:p>
          <a:p>
            <a:pPr lvl="0"/>
            <a:r>
              <a:rPr lang="en-US" dirty="0"/>
              <a:t>Using HICUP to determine Weibull parameters and the dimensions of the sensitive volume and funnel</a:t>
            </a:r>
          </a:p>
          <a:p>
            <a:pPr lvl="0"/>
            <a:r>
              <a:rPr lang="en-US" dirty="0"/>
              <a:t>Determining the rate</a:t>
            </a:r>
          </a:p>
          <a:p>
            <a:endParaRPr lang="en-US" dirty="0"/>
          </a:p>
        </p:txBody>
      </p:sp>
      <p:sp>
        <p:nvSpPr>
          <p:cNvPr id="4" name="Slide Number Placeholder 3">
            <a:extLst>
              <a:ext uri="{FF2B5EF4-FFF2-40B4-BE49-F238E27FC236}">
                <a16:creationId xmlns:a16="http://schemas.microsoft.com/office/drawing/2014/main" id="{11884705-0529-4B18-AACF-A36FEFD26DFD}"/>
              </a:ext>
            </a:extLst>
          </p:cNvPr>
          <p:cNvSpPr>
            <a:spLocks noGrp="1"/>
          </p:cNvSpPr>
          <p:nvPr>
            <p:ph type="sldNum" sz="quarter" idx="12"/>
          </p:nvPr>
        </p:nvSpPr>
        <p:spPr/>
        <p:txBody>
          <a:bodyPr/>
          <a:lstStyle/>
          <a:p>
            <a:fld id="{317251CE-B7B7-40E7-9170-08E363561610}" type="slidenum">
              <a:rPr lang="en-US" smtClean="0"/>
              <a:pPr/>
              <a:t>4</a:t>
            </a:fld>
            <a:endParaRPr lang="en-US" dirty="0"/>
          </a:p>
        </p:txBody>
      </p:sp>
    </p:spTree>
    <p:extLst>
      <p:ext uri="{BB962C8B-B14F-4D97-AF65-F5344CB8AC3E}">
        <p14:creationId xmlns:p14="http://schemas.microsoft.com/office/powerpoint/2010/main" val="31571943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HICUP</a:t>
            </a:r>
          </a:p>
        </p:txBody>
      </p:sp>
      <p:sp>
        <p:nvSpPr>
          <p:cNvPr id="3" name="Content Placeholder 2"/>
          <p:cNvSpPr>
            <a:spLocks noGrp="1"/>
          </p:cNvSpPr>
          <p:nvPr>
            <p:ph idx="1"/>
          </p:nvPr>
        </p:nvSpPr>
        <p:spPr/>
        <p:txBody>
          <a:bodyPr>
            <a:normAutofit/>
          </a:bodyPr>
          <a:lstStyle/>
          <a:p>
            <a:pPr marL="0" indent="0">
              <a:buNone/>
            </a:pPr>
            <a:endParaRPr lang="en-US" dirty="0"/>
          </a:p>
          <a:p>
            <a:r>
              <a:rPr lang="en-US" dirty="0"/>
              <a:t>This tool was originally written in Excel format by the late Dr. Edward C. Smith, based on the model developed by Connell and F. Sexton, modified and coded by us</a:t>
            </a:r>
          </a:p>
          <a:p>
            <a:r>
              <a:rPr lang="en-US" dirty="0"/>
              <a:t>This tool generates the Weibull 4-parameters and the three sensitive volume parameters and the  funnel</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DC522D-4362-4AE5-BCB5-CEBF64E4545B}"/>
              </a:ext>
            </a:extLst>
          </p:cNvPr>
          <p:cNvSpPr>
            <a:spLocks noGrp="1"/>
          </p:cNvSpPr>
          <p:nvPr>
            <p:ph type="title"/>
          </p:nvPr>
        </p:nvSpPr>
        <p:spPr/>
        <p:txBody>
          <a:bodyPr/>
          <a:lstStyle/>
          <a:p>
            <a:r>
              <a:rPr lang="en-US" dirty="0"/>
              <a:t>Data Format for ISL9117</a:t>
            </a:r>
          </a:p>
        </p:txBody>
      </p:sp>
      <p:sp>
        <p:nvSpPr>
          <p:cNvPr id="4" name="Slide Number Placeholder 3">
            <a:extLst>
              <a:ext uri="{FF2B5EF4-FFF2-40B4-BE49-F238E27FC236}">
                <a16:creationId xmlns:a16="http://schemas.microsoft.com/office/drawing/2014/main" id="{6090B87E-7BC3-4369-A358-AF9FE454550E}"/>
              </a:ext>
            </a:extLst>
          </p:cNvPr>
          <p:cNvSpPr>
            <a:spLocks noGrp="1"/>
          </p:cNvSpPr>
          <p:nvPr>
            <p:ph type="sldNum" sz="quarter" idx="12"/>
          </p:nvPr>
        </p:nvSpPr>
        <p:spPr/>
        <p:txBody>
          <a:bodyPr/>
          <a:lstStyle/>
          <a:p>
            <a:fld id="{317251CE-B7B7-40E7-9170-08E363561610}" type="slidenum">
              <a:rPr lang="en-US" smtClean="0"/>
              <a:pPr/>
              <a:t>6</a:t>
            </a:fld>
            <a:endParaRPr lang="en-US" dirty="0"/>
          </a:p>
        </p:txBody>
      </p:sp>
      <p:pic>
        <p:nvPicPr>
          <p:cNvPr id="5" name="Picture 4">
            <a:extLst>
              <a:ext uri="{FF2B5EF4-FFF2-40B4-BE49-F238E27FC236}">
                <a16:creationId xmlns:a16="http://schemas.microsoft.com/office/drawing/2014/main" id="{59DA99C8-25BC-4FE8-91DC-5E0CF599C574}"/>
              </a:ext>
            </a:extLst>
          </p:cNvPr>
          <p:cNvPicPr>
            <a:picLocks noChangeAspect="1"/>
          </p:cNvPicPr>
          <p:nvPr/>
        </p:nvPicPr>
        <p:blipFill>
          <a:blip r:embed="rId2"/>
          <a:stretch>
            <a:fillRect/>
          </a:stretch>
        </p:blipFill>
        <p:spPr>
          <a:xfrm>
            <a:off x="1600200" y="1690710"/>
            <a:ext cx="5562600" cy="4892652"/>
          </a:xfrm>
          <a:prstGeom prst="rect">
            <a:avLst/>
          </a:prstGeom>
        </p:spPr>
      </p:pic>
    </p:spTree>
    <p:extLst>
      <p:ext uri="{BB962C8B-B14F-4D97-AF65-F5344CB8AC3E}">
        <p14:creationId xmlns:p14="http://schemas.microsoft.com/office/powerpoint/2010/main" val="1970507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B217C3-3707-42D2-B233-1356B18AD93D}"/>
              </a:ext>
            </a:extLst>
          </p:cNvPr>
          <p:cNvSpPr>
            <a:spLocks noGrp="1"/>
          </p:cNvSpPr>
          <p:nvPr>
            <p:ph type="title"/>
          </p:nvPr>
        </p:nvSpPr>
        <p:spPr/>
        <p:txBody>
          <a:bodyPr/>
          <a:lstStyle/>
          <a:p>
            <a:r>
              <a:rPr lang="en-US" dirty="0"/>
              <a:t>HICUP Fit to the Data</a:t>
            </a:r>
          </a:p>
        </p:txBody>
      </p:sp>
      <p:sp>
        <p:nvSpPr>
          <p:cNvPr id="4" name="Slide Number Placeholder 3">
            <a:extLst>
              <a:ext uri="{FF2B5EF4-FFF2-40B4-BE49-F238E27FC236}">
                <a16:creationId xmlns:a16="http://schemas.microsoft.com/office/drawing/2014/main" id="{DC6DE14F-9D23-4ED5-9107-D3A12396A8CC}"/>
              </a:ext>
            </a:extLst>
          </p:cNvPr>
          <p:cNvSpPr>
            <a:spLocks noGrp="1"/>
          </p:cNvSpPr>
          <p:nvPr>
            <p:ph type="sldNum" sz="quarter" idx="12"/>
          </p:nvPr>
        </p:nvSpPr>
        <p:spPr/>
        <p:txBody>
          <a:bodyPr/>
          <a:lstStyle/>
          <a:p>
            <a:fld id="{317251CE-B7B7-40E7-9170-08E363561610}" type="slidenum">
              <a:rPr lang="en-US" smtClean="0"/>
              <a:pPr/>
              <a:t>7</a:t>
            </a:fld>
            <a:endParaRPr lang="en-US" dirty="0"/>
          </a:p>
        </p:txBody>
      </p:sp>
      <p:pic>
        <p:nvPicPr>
          <p:cNvPr id="5" name="Picture 4">
            <a:extLst>
              <a:ext uri="{FF2B5EF4-FFF2-40B4-BE49-F238E27FC236}">
                <a16:creationId xmlns:a16="http://schemas.microsoft.com/office/drawing/2014/main" id="{32E6B09F-BD05-4321-974B-B68681282E42}"/>
              </a:ext>
            </a:extLst>
          </p:cNvPr>
          <p:cNvPicPr>
            <a:picLocks noChangeAspect="1"/>
          </p:cNvPicPr>
          <p:nvPr/>
        </p:nvPicPr>
        <p:blipFill>
          <a:blip r:embed="rId2"/>
          <a:stretch>
            <a:fillRect/>
          </a:stretch>
        </p:blipFill>
        <p:spPr>
          <a:xfrm>
            <a:off x="762000" y="1676400"/>
            <a:ext cx="8001000" cy="5447658"/>
          </a:xfrm>
          <a:prstGeom prst="rect">
            <a:avLst/>
          </a:prstGeom>
        </p:spPr>
      </p:pic>
    </p:spTree>
    <p:extLst>
      <p:ext uri="{BB962C8B-B14F-4D97-AF65-F5344CB8AC3E}">
        <p14:creationId xmlns:p14="http://schemas.microsoft.com/office/powerpoint/2010/main" val="1632587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C0D07D-8B7B-4AEF-9F39-6074B77646C9}"/>
              </a:ext>
            </a:extLst>
          </p:cNvPr>
          <p:cNvSpPr>
            <a:spLocks noGrp="1"/>
          </p:cNvSpPr>
          <p:nvPr>
            <p:ph type="title"/>
          </p:nvPr>
        </p:nvSpPr>
        <p:spPr/>
        <p:txBody>
          <a:bodyPr/>
          <a:lstStyle/>
          <a:p>
            <a:r>
              <a:rPr lang="en-US" dirty="0"/>
              <a:t>HICUP Results</a:t>
            </a:r>
          </a:p>
        </p:txBody>
      </p:sp>
      <p:sp>
        <p:nvSpPr>
          <p:cNvPr id="4" name="Slide Number Placeholder 3">
            <a:extLst>
              <a:ext uri="{FF2B5EF4-FFF2-40B4-BE49-F238E27FC236}">
                <a16:creationId xmlns:a16="http://schemas.microsoft.com/office/drawing/2014/main" id="{E20A910B-08A6-46D2-8D70-A670D16B234B}"/>
              </a:ext>
            </a:extLst>
          </p:cNvPr>
          <p:cNvSpPr>
            <a:spLocks noGrp="1"/>
          </p:cNvSpPr>
          <p:nvPr>
            <p:ph type="sldNum" sz="quarter" idx="12"/>
          </p:nvPr>
        </p:nvSpPr>
        <p:spPr/>
        <p:txBody>
          <a:bodyPr/>
          <a:lstStyle/>
          <a:p>
            <a:fld id="{317251CE-B7B7-40E7-9170-08E363561610}" type="slidenum">
              <a:rPr lang="en-US" smtClean="0"/>
              <a:pPr/>
              <a:t>8</a:t>
            </a:fld>
            <a:endParaRPr lang="en-US" dirty="0"/>
          </a:p>
        </p:txBody>
      </p:sp>
      <p:pic>
        <p:nvPicPr>
          <p:cNvPr id="5" name="Picture 4">
            <a:extLst>
              <a:ext uri="{FF2B5EF4-FFF2-40B4-BE49-F238E27FC236}">
                <a16:creationId xmlns:a16="http://schemas.microsoft.com/office/drawing/2014/main" id="{8CBFDB34-4BB0-42E6-9B78-BC245D159D09}"/>
              </a:ext>
            </a:extLst>
          </p:cNvPr>
          <p:cNvPicPr>
            <a:picLocks noChangeAspect="1"/>
          </p:cNvPicPr>
          <p:nvPr/>
        </p:nvPicPr>
        <p:blipFill>
          <a:blip r:embed="rId2"/>
          <a:stretch>
            <a:fillRect/>
          </a:stretch>
        </p:blipFill>
        <p:spPr>
          <a:xfrm>
            <a:off x="838199" y="1524000"/>
            <a:ext cx="10049145" cy="5059362"/>
          </a:xfrm>
          <a:prstGeom prst="rect">
            <a:avLst/>
          </a:prstGeom>
        </p:spPr>
      </p:pic>
    </p:spTree>
    <p:extLst>
      <p:ext uri="{BB962C8B-B14F-4D97-AF65-F5344CB8AC3E}">
        <p14:creationId xmlns:p14="http://schemas.microsoft.com/office/powerpoint/2010/main" val="30678711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Memory Devices</a:t>
            </a:r>
          </a:p>
        </p:txBody>
      </p:sp>
      <p:sp>
        <p:nvSpPr>
          <p:cNvPr id="3" name="Content Placeholder 2"/>
          <p:cNvSpPr>
            <a:spLocks noGrp="1"/>
          </p:cNvSpPr>
          <p:nvPr>
            <p:ph idx="1"/>
          </p:nvPr>
        </p:nvSpPr>
        <p:spPr/>
        <p:txBody>
          <a:bodyPr>
            <a:normAutofit lnSpcReduction="10000"/>
          </a:bodyPr>
          <a:lstStyle/>
          <a:p>
            <a:r>
              <a:rPr lang="en-US" dirty="0"/>
              <a:t>Present SDRAMs are large and use feature size &lt; 90 nm.  This dictates special test method that takes into account the particles track structure, Word upset, multiple upsets, and functional interrupts (SEFI)</a:t>
            </a:r>
          </a:p>
          <a:p>
            <a:r>
              <a:rPr lang="en-US" dirty="0"/>
              <a:t>Recommended using Richard’s SEU test system.  It has the capability of reading error map twice per second and further display the error map showing every cell upset</a:t>
            </a:r>
          </a:p>
          <a:p>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5070</TotalTime>
  <Words>665</Words>
  <Application>Microsoft Office PowerPoint</Application>
  <PresentationFormat>On-screen Show (4:3)</PresentationFormat>
  <Paragraphs>104</Paragraphs>
  <Slides>22</Slides>
  <Notes>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22</vt:i4>
      </vt:variant>
    </vt:vector>
  </HeadingPairs>
  <TitlesOfParts>
    <vt:vector size="25" baseType="lpstr">
      <vt:lpstr>Arial</vt:lpstr>
      <vt:lpstr>Calibri</vt:lpstr>
      <vt:lpstr>Office Theme</vt:lpstr>
      <vt:lpstr>The Radiation Group</vt:lpstr>
      <vt:lpstr>Agenda</vt:lpstr>
      <vt:lpstr>SEU approach: Methodology &amp; Analysis</vt:lpstr>
      <vt:lpstr>Data fitting &amp; analysis</vt:lpstr>
      <vt:lpstr>HICUP</vt:lpstr>
      <vt:lpstr>Data Format for ISL9117</vt:lpstr>
      <vt:lpstr>HICUP Fit to the Data</vt:lpstr>
      <vt:lpstr>HICUP Results</vt:lpstr>
      <vt:lpstr>Memory Devices</vt:lpstr>
      <vt:lpstr>Richard’s SEU Test System</vt:lpstr>
      <vt:lpstr>A Screen Shot of a SDRAM Memory  Showing 8 Banks</vt:lpstr>
      <vt:lpstr>Memory Error Map</vt:lpstr>
      <vt:lpstr>Single Event Functional Interrupt (SEFI)</vt:lpstr>
      <vt:lpstr> A Screen Shot of the Columns  Making One Row </vt:lpstr>
      <vt:lpstr>Types of Upset in an Array-  Single &amp; Multiple Bit Upset (SEU &amp; MBU)</vt:lpstr>
      <vt:lpstr>Word Upset/Double Bit Upset (DEU)</vt:lpstr>
      <vt:lpstr>Educational Courses</vt:lpstr>
      <vt:lpstr>Course 1: Radiation effects for engineers and managers</vt:lpstr>
      <vt:lpstr>Course 2: Practical Guide for SEE Assessment –Part to System Approach</vt:lpstr>
      <vt:lpstr>Course 3: Radiation Impacts to Electronic Designs</vt:lpstr>
      <vt:lpstr>Next  www.rad-data.net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Single Event Effects Testing</dc:title>
  <dc:creator>munir</dc:creator>
  <cp:lastModifiedBy>munir shoga</cp:lastModifiedBy>
  <cp:revision>120</cp:revision>
  <dcterms:created xsi:type="dcterms:W3CDTF">2013-04-08T16:19:55Z</dcterms:created>
  <dcterms:modified xsi:type="dcterms:W3CDTF">2019-01-15T03:25:18Z</dcterms:modified>
</cp:coreProperties>
</file>